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7"/>
  </p:notesMasterIdLst>
  <p:sldIdLst>
    <p:sldId id="256" r:id="rId2"/>
    <p:sldId id="348" r:id="rId3"/>
    <p:sldId id="324" r:id="rId4"/>
    <p:sldId id="359" r:id="rId5"/>
    <p:sldId id="358" r:id="rId6"/>
    <p:sldId id="349" r:id="rId7"/>
    <p:sldId id="325" r:id="rId8"/>
    <p:sldId id="330" r:id="rId9"/>
    <p:sldId id="333" r:id="rId10"/>
    <p:sldId id="284" r:id="rId11"/>
    <p:sldId id="334" r:id="rId12"/>
    <p:sldId id="335" r:id="rId13"/>
    <p:sldId id="336" r:id="rId14"/>
    <p:sldId id="350" r:id="rId15"/>
    <p:sldId id="351" r:id="rId16"/>
    <p:sldId id="341" r:id="rId17"/>
    <p:sldId id="352" r:id="rId18"/>
    <p:sldId id="355" r:id="rId19"/>
    <p:sldId id="338" r:id="rId20"/>
    <p:sldId id="342" r:id="rId21"/>
    <p:sldId id="356" r:id="rId22"/>
    <p:sldId id="357" r:id="rId23"/>
    <p:sldId id="343" r:id="rId24"/>
    <p:sldId id="344" r:id="rId25"/>
    <p:sldId id="34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3DD52"/>
    <a:srgbClr val="336699"/>
    <a:srgbClr val="FF0066"/>
    <a:srgbClr val="CC3300"/>
    <a:srgbClr val="310F01"/>
    <a:srgbClr val="98539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8" autoAdjust="0"/>
    <p:restoredTop sz="94660"/>
  </p:normalViewPr>
  <p:slideViewPr>
    <p:cSldViewPr>
      <p:cViewPr varScale="1">
        <p:scale>
          <a:sx n="111" d="100"/>
          <a:sy n="111" d="100"/>
        </p:scale>
        <p:origin x="-18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334D7A-916E-4145-9189-3D4D5110BFDC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E600B6-FB17-4D45-A366-45AB81FBF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62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8ADB-DD45-4F66-87A4-EEA011FCC4B1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4EF1-269F-4D2E-80DE-DD3927443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45E7-1F4F-4537-9906-8E2CCA8C988A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B07B-E1F2-476B-87A7-52E695015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1508-8D53-44F6-B54B-0106376F9449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77F39-815B-458B-9FA1-34DA088A8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24A7-65BF-446F-AA8C-B324EB994CBF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99B4-B59E-45AF-BA2F-A997685E3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D1BDF0-9EE7-4127-A575-9E1401C11B2A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D4AC0-AB10-47F3-BC72-E55198C76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2DC135-4709-4663-8495-B9116A17E6BA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BCE3DA-7985-4DC4-AEB1-4CF7F8EF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5096F0-8704-4F8B-B5CA-AF030C69FDD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89750D-8FBE-43EF-BD69-BED31DA24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7CDF1-532E-4C07-B869-407E96B6720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0ADA4F-E2F9-4309-B6C1-D9B66BD0D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76A2-AD17-4C24-A96C-AE29FE950745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975A-804D-4123-BD16-78027AEBF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97B4F6-EB5B-4DE1-AF18-B73A6D57BC46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E7862B-82D9-45D1-ADF2-804AA8CE9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9A7A9D-F3D0-4444-8A96-694EBDD3FEFB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ADC672-831D-488B-A663-01E23B463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0228-B606-4D69-B17F-5BE498BBFF41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9DAC-8E54-4936-8E9C-8D704067C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0CF7117-343A-4EF1-BC88-7A7767D09219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B2E28A-D17C-4491-AF13-1B5B72546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0" r:id="rId6"/>
    <p:sldLayoutId id="2147483826" r:id="rId7"/>
    <p:sldLayoutId id="2147483827" r:id="rId8"/>
    <p:sldLayoutId id="2147483819" r:id="rId9"/>
    <p:sldLayoutId id="2147483818" r:id="rId10"/>
    <p:sldLayoutId id="2147483817" r:id="rId11"/>
    <p:sldLayoutId id="2147483816" r:id="rId12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59632" y="188640"/>
            <a:ext cx="6883152" cy="648072"/>
          </a:xfrm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Муниципальный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инновационный проект </a:t>
            </a:r>
            <a:endParaRPr lang="ru-RU" sz="2000" dirty="0">
              <a:solidFill>
                <a:schemeClr val="tx1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124744"/>
            <a:ext cx="8135937" cy="2952328"/>
          </a:xfrm>
        </p:spPr>
        <p:txBody>
          <a:bodyPr lIns="45720" rIns="45720"/>
          <a:lstStyle/>
          <a:p>
            <a:pPr marL="109537" indent="0" algn="ctr"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«Организация межсетевого взаимодействия по подготовке детей старшего дошкольного возраста к сдаче норм Всероссийского физкультурно-спортивного комплекса «ГТО» </a:t>
            </a:r>
            <a:endParaRPr lang="ru-RU" sz="36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5363" name="Picture 9" descr="C:\Users\Пользователь\Desktop\блог-о-спорте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435475"/>
            <a:ext cx="316071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ъект 2"/>
          <p:cNvSpPr>
            <a:spLocks noGrp="1"/>
          </p:cNvSpPr>
          <p:nvPr>
            <p:ph idx="1"/>
          </p:nvPr>
        </p:nvSpPr>
        <p:spPr>
          <a:xfrm>
            <a:off x="468313" y="836613"/>
            <a:ext cx="82073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EA0B0"/>
              </a:buClr>
              <a:buFont typeface="Wingdings" pitchFamily="2" charset="2"/>
              <a:buChar char="Ø"/>
            </a:pPr>
            <a:endParaRPr lang="ru-RU" sz="1300" smtClean="0">
              <a:solidFill>
                <a:srgbClr val="F7DF56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200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smtClean="0">
              <a:solidFill>
                <a:srgbClr val="F7DF56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u="sng" smtClean="0">
              <a:solidFill>
                <a:srgbClr val="F7DF56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u="sng" smtClean="0">
                <a:solidFill>
                  <a:srgbClr val="002060"/>
                </a:solidFill>
                <a:latin typeface="Arial" charset="0"/>
                <a:cs typeface="Arial" charset="0"/>
              </a:rPr>
              <a:t>первая ступень - от 6 до 8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вторая ступень - от 9 до 10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третья ступень - от 11 до 12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четвертая ступень - от 13 до 15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пятая ступень - от 16 до 17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шестая ступень - от 18 до 29 лет</a:t>
            </a:r>
            <a:endParaRPr lang="ru-RU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седьмая ступень - от 30 до 39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восьмая ступень - от 40 до 49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девятая ступень - от 50 до 59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десятая ступень - от 60 до 69 лет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одиннадцатая ступень - от 70 лет и старше</a:t>
            </a:r>
          </a:p>
          <a:p>
            <a:pPr eaLnBrk="1" hangingPunct="1">
              <a:lnSpc>
                <a:spcPct val="80000"/>
              </a:lnSpc>
            </a:pPr>
            <a:endParaRPr lang="ru-RU" sz="19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42591"/>
            <a:ext cx="8219256" cy="13681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Структура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Всероссийского физкультурно-спортивного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комплекса</a:t>
            </a:r>
            <a:r>
              <a:rPr lang="ru-RU" sz="3600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"/>
                <a:ea typeface="Batang" pitchFamily="18" charset="-127"/>
                <a:cs typeface="+mn-cs"/>
              </a:rPr>
              <a:t/>
            </a:r>
            <a:br>
              <a:rPr lang="ru-RU" sz="3600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Arial"/>
                <a:ea typeface="Batang" pitchFamily="18" charset="-127"/>
                <a:cs typeface="+mn-cs"/>
              </a:rPr>
            </a:br>
            <a:r>
              <a:rPr lang="ru-RU" sz="18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84995" name="Picture 3" descr="C:\Users\Пользователь\Desktop\z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573463"/>
            <a:ext cx="33083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Arial" charset="0"/>
              </a:rPr>
              <a:t>Цель проекта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250825" y="1481138"/>
            <a:ext cx="8435975" cy="4525962"/>
          </a:xfrm>
        </p:spPr>
        <p:txBody>
          <a:bodyPr/>
          <a:lstStyle/>
          <a:p>
            <a:pPr marL="107950" indent="0" algn="ctr"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разработка Системы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физкультурно-оздоровительной работы, направленной на подготовку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детей старшего дошкольного возраста 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к сдаче норм Всероссийского</a:t>
            </a:r>
          </a:p>
          <a:p>
            <a:pPr marL="107950" indent="0" algn="ctr"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ea typeface="Times New Roman" pitchFamily="18" charset="0"/>
                <a:cs typeface="Arial" charset="0"/>
              </a:rPr>
              <a:t> физкультурно-спортивного комплекса «ГТО» через организацию межсетевого взаимодействия</a:t>
            </a:r>
            <a:endParaRPr lang="ru-RU" sz="2800" dirty="0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Arial" charset="0"/>
              </a:rPr>
              <a:t>Задачи проекта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374063" cy="4810125"/>
          </a:xfrm>
        </p:spPr>
        <p:txBody>
          <a:bodyPr/>
          <a:lstStyle/>
          <a:p>
            <a:pPr marL="623888" lvl="0" indent="-514350" algn="just">
              <a:lnSpc>
                <a:spcPct val="90000"/>
              </a:lnSpc>
              <a:buClr>
                <a:srgbClr val="2DA2BF"/>
              </a:buClr>
              <a:buNone/>
            </a:pPr>
            <a:r>
              <a:rPr lang="ru-RU" sz="2400" dirty="0" smtClean="0">
                <a:solidFill>
                  <a:srgbClr val="336699"/>
                </a:solidFill>
                <a:latin typeface="Arial" charset="0"/>
              </a:rPr>
              <a:t>   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1. Разработка необходимой нормативно-правовой документации, регламентирующей деятельность образовательных учреждений, внесение 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изменений в образовательные программы</a:t>
            </a:r>
          </a:p>
          <a:p>
            <a:pPr marL="623888" indent="-514350" algn="just">
              <a:lnSpc>
                <a:spcPct val="90000"/>
              </a:lnSpc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marL="623888" indent="-514350" algn="just">
              <a:lnSpc>
                <a:spcPct val="90000"/>
              </a:lnSpc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marL="623888" indent="-514350" algn="just">
              <a:lnSpc>
                <a:spcPct val="90000"/>
              </a:lnSpc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   2. Создание и описание материально-технических условий и развивающей предметно-пространственной среды, обеспечивающей полноценное физическое развитие детей и подготовку их к сдаче норм ГТО</a:t>
            </a:r>
          </a:p>
          <a:p>
            <a:pPr marL="623888" indent="-514350">
              <a:lnSpc>
                <a:spcPct val="90000"/>
              </a:lnSpc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marL="623888" indent="-514350">
              <a:lnSpc>
                <a:spcPct val="90000"/>
              </a:lnSpc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Arial" charset="0"/>
              </a:rPr>
              <a:t>Задачи проекта (продолжение)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539750" y="1484313"/>
            <a:ext cx="8147050" cy="4525962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336699"/>
                </a:solidFill>
                <a:latin typeface="Arial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3. Использование современных образовательных технологий, ориентированных на индивидуальное развитие детей</a:t>
            </a:r>
          </a:p>
          <a:p>
            <a:pPr algn="just"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4. Повышение профессиональной компетентности педагогических и управленческих работников</a:t>
            </a:r>
          </a:p>
          <a:p>
            <a:pPr algn="just"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5. Обеспечение информационного сопровождения участников образовательных отношений и создание единого образовательного пространства при сотрудничестве семьи и детского сада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6. Разработка физкультурно-оздоровительных программ, направленных на повышение двигательной активности детей, формирование их интереса к занятиям физкультурой и спортом и осознанного отношения к сохранению и укреплению здоровья</a:t>
            </a:r>
          </a:p>
          <a:p>
            <a:pPr algn="just">
              <a:buClr>
                <a:srgbClr val="2DA2BF"/>
              </a:buClr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7. Создание модели межсетевого взаимодействия дошкольной образовательной организации и начальной школы по подготовке детей к сдаче норм ВФСК «ГТО»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effectLst/>
                <a:latin typeface="Arial" charset="0"/>
              </a:rPr>
              <a:t>Задачи проекта (продолжение)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650" y="1481138"/>
            <a:ext cx="7632700" cy="3963987"/>
          </a:xfrm>
        </p:spPr>
        <p:txBody>
          <a:bodyPr/>
          <a:lstStyle/>
          <a:p>
            <a:pPr marL="109537" indent="0" algn="just">
              <a:spcAft>
                <a:spcPts val="0"/>
              </a:spcAft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. Разработка методического пособия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истема 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09537" indent="0" algn="just">
              <a:spcAft>
                <a:spcPts val="0"/>
              </a:spcAft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физкультурно-оздоровительной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работы,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       направленной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подготовку детей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старшего дошкольного возраста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к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сдаче норм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Всероссийского физкультурно-спортивного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комплекса «ГТО» через организацию межсетевого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взаимодействия»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buClr>
                <a:srgbClr val="2DA2BF"/>
              </a:buClr>
              <a:buFont typeface="Wingdings 3" pitchFamily="18" charset="2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Clr>
                <a:srgbClr val="2DA2BF"/>
              </a:buClr>
              <a:buFont typeface="Wingdings 3" pitchFamily="18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9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. Разработка мониторинга, обеспечивающего внедрение ВФСК «ГТО»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effectLst/>
                <a:latin typeface="Arial" charset="0"/>
              </a:rPr>
              <a:t>Задачи проекта (продолжение)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Arial" charset="0"/>
              </a:rPr>
              <a:t>Механизмы реализации</a:t>
            </a:r>
          </a:p>
        </p:txBody>
      </p:sp>
      <p:pic>
        <p:nvPicPr>
          <p:cNvPr id="91138" name="Picture 4" descr="23467654342365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33115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6" descr="1445925184_g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341438"/>
            <a:ext cx="436403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7" descr="image1036350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221163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8" descr="daddy_mammy_and_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076700"/>
            <a:ext cx="21336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3200" smtClean="0">
                <a:solidFill>
                  <a:srgbClr val="002060"/>
                </a:solidFill>
                <a:latin typeface="Arial" charset="0"/>
                <a:cs typeface="Arial" charset="0"/>
              </a:rPr>
              <a:t>Нормативно-правовое обеспечение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smtClean="0">
                <a:solidFill>
                  <a:srgbClr val="002060"/>
                </a:solidFill>
                <a:latin typeface="Arial" charset="0"/>
                <a:cs typeface="Arial" charset="0"/>
              </a:rPr>
              <a:t> Ресурсное обеспечение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smtClean="0">
                <a:solidFill>
                  <a:srgbClr val="002060"/>
                </a:solidFill>
                <a:latin typeface="Arial" charset="0"/>
                <a:cs typeface="Arial" charset="0"/>
              </a:rPr>
              <a:t> Современные технологии, ориентированные на индивидуальное развитие детей</a:t>
            </a:r>
            <a:endParaRPr lang="ru-RU" sz="3200" smtClean="0">
              <a:solidFill>
                <a:srgbClr val="00206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/>
                <a:latin typeface="Arial" charset="0"/>
              </a:rPr>
              <a:t>Система работы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Формы работы</a:t>
            </a:r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>
            <a:off x="995363" y="1844675"/>
            <a:ext cx="3313112" cy="2663825"/>
          </a:xfrm>
          <a:prstGeom prst="sun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</a:t>
            </a:r>
          </a:p>
        </p:txBody>
      </p:sp>
      <p:sp>
        <p:nvSpPr>
          <p:cNvPr id="7" name="Солнце 6"/>
          <p:cNvSpPr/>
          <p:nvPr/>
        </p:nvSpPr>
        <p:spPr>
          <a:xfrm>
            <a:off x="4427538" y="1196975"/>
            <a:ext cx="4176712" cy="3024188"/>
          </a:xfrm>
          <a:prstGeom prst="sun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</a:t>
            </a:r>
          </a:p>
        </p:txBody>
      </p:sp>
      <p:sp>
        <p:nvSpPr>
          <p:cNvPr id="8" name="Солнце 7"/>
          <p:cNvSpPr/>
          <p:nvPr/>
        </p:nvSpPr>
        <p:spPr>
          <a:xfrm>
            <a:off x="2771775" y="3789363"/>
            <a:ext cx="4176713" cy="2735262"/>
          </a:xfrm>
          <a:prstGeom prst="sun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solidFill>
                  <a:schemeClr val="tx1"/>
                </a:solidFill>
                <a:effectLst/>
                <a:latin typeface="Arial" charset="0"/>
              </a:rPr>
              <a:t>Ожидаемый результат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000" dirty="0" smtClean="0">
                <a:solidFill>
                  <a:srgbClr val="336699"/>
                </a:solidFill>
                <a:latin typeface="Arial" charset="0"/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Создана система физкультурно-оздоровительной работы, которая позволяет повысить у детей и родителей интерес к занятиям физической культурой, формирует осознанное отношение к сохранению и укреплению здоровья детей и готовности их к сдаче норм ВФСК «ГТО»</a:t>
            </a:r>
          </a:p>
          <a:p>
            <a:pPr algn="just"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Реализована потребность детей в двигательной активности и формирование предпосылок здорового образа жизни, обеспечение физического и психологического благополучия</a:t>
            </a:r>
          </a:p>
          <a:p>
            <a:pPr>
              <a:buFont typeface="Wingdings 3" pitchFamily="18" charset="2"/>
              <a:buNone/>
            </a:pPr>
            <a:endParaRPr lang="ru-RU" sz="2000" dirty="0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    </a:t>
            </a:r>
            <a:endParaRPr lang="ru-RU" sz="23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81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700" dirty="0">
                <a:solidFill>
                  <a:prstClr val="black"/>
                </a:solidFill>
                <a:effectLst/>
                <a:latin typeface="Arial" charset="0"/>
              </a:rPr>
              <a:t>Участники проекта</a:t>
            </a:r>
            <a:endParaRPr lang="ru-RU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28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smtClean="0">
                <a:solidFill>
                  <a:srgbClr val="336699"/>
                </a:solidFill>
                <a:latin typeface="Arial" charset="0"/>
                <a:cs typeface="Arial" charset="0"/>
              </a:rPr>
              <a:t>   </a:t>
            </a: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МДОУ «Детский сад № 11»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МДОУ «Детский сад № 109»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МДОУ «Детский сад № 126»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МДОУ «Детский сад № 130»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МДОУ «Детский сад № 183»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МДОУ «Детский сад № 235»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             МОУ «Средняя школа № 5»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             МОУ «Средняя школа № 10»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             МОУ «Средняя школа № 81»</a:t>
            </a:r>
          </a:p>
          <a:p>
            <a:pPr eaLnBrk="1" hangingPunct="1">
              <a:lnSpc>
                <a:spcPct val="90000"/>
              </a:lnSpc>
              <a:buClr>
                <a:srgbClr val="2DA2BF"/>
              </a:buClr>
              <a:buFont typeface="Wingdings 3" pitchFamily="18" charset="2"/>
              <a:buNone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                                  МОУ «Средняя школа № 90»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24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644900"/>
            <a:ext cx="36083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  <a:t>Ожидаемый результат (продолжение)</a:t>
            </a:r>
          </a:p>
        </p:txBody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336699"/>
                </a:solidFill>
                <a:latin typeface="Arial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Снижен уровень заболеваемости и количества дней, пропущенных детьми по болезни</a:t>
            </a:r>
          </a:p>
          <a:p>
            <a:pPr algn="just"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Выявлены дети с физической и психологической предрасположенностью к различным видам спорта</a:t>
            </a:r>
          </a:p>
          <a:p>
            <a:pPr algn="just"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Создана модель взаимодействия детского сада и школы в системе организации и проведения совместных физкультурно-оздоровительных и спортивных мероприятий</a:t>
            </a:r>
            <a:endParaRPr lang="ru-RU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  <a:t>Ожидаемый результат (продолжение)</a:t>
            </a:r>
          </a:p>
        </p:txBody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336699"/>
                </a:solidFill>
                <a:latin typeface="Arial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Созданы условия для интеграции содержания образования детей в возрасте 6 – 8 лет, средств, форм и методов физического развития детей в процессе подготовки и сдаче норм ВФСК «ГТО» и участию в различных физкультурно-спортивных мероприятиях и соревнованиях</a:t>
            </a:r>
          </a:p>
          <a:p>
            <a:pPr algn="just">
              <a:buFont typeface="Wingdings 3" pitchFamily="18" charset="2"/>
              <a:buNone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just"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  Создано единое физкультурно-оздоровительное пространство, направленное на совершенствование преемственности в системе физического воспитания и развития детей дошкольного и младшего школьного возраста</a:t>
            </a:r>
            <a:endParaRPr lang="ru-RU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81562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1.Физкультурно-оздоровительные программы, направленные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повышение двигательной активности детей, формирование их интереса к занятиям физкультурой и спортом и осознанного отношения к сохранению и укреплению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здоровья</a:t>
            </a:r>
          </a:p>
          <a:p>
            <a:pPr marL="457200" indent="-457200" algn="just">
              <a:spcAft>
                <a:spcPts val="0"/>
              </a:spcAft>
              <a:buFont typeface="Wingdings 3" pitchFamily="18" charset="2"/>
              <a:buAutoNum type="arabicPeriod"/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2.Модель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межсетевого взаимодействия дошкольной образовательной организации и начальной школы по подготовке детей к сдаче норм ВФСК «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ГТО»</a:t>
            </a:r>
          </a:p>
          <a:p>
            <a:pPr marL="0" indent="0" algn="just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3.Система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физкультурно-оздоровительной работы, направленной на подготовку детей старшего дошкольного возраста к сдаче норм Всероссийского физкультурно-спортивного комплекса «ГТО» через организацию межсетевого взаимодействия</a:t>
            </a:r>
          </a:p>
          <a:p>
            <a:pPr marL="452437" indent="-342900" algn="just">
              <a:spcAft>
                <a:spcPts val="0"/>
              </a:spcAft>
              <a:buClr>
                <a:srgbClr val="2DA2BF"/>
              </a:buClr>
              <a:buFont typeface="Wingdings 3" pitchFamily="18" charset="2"/>
              <a:buAutoNum type="arabicPeriod"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prstClr val="black"/>
                </a:solidFill>
                <a:effectLst/>
                <a:latin typeface="Arial" charset="0"/>
              </a:rPr>
              <a:t>        Инновационный </a:t>
            </a:r>
            <a:r>
              <a:rPr lang="ru-RU" sz="4400" dirty="0">
                <a:solidFill>
                  <a:prstClr val="black"/>
                </a:solidFill>
                <a:effectLst/>
                <a:latin typeface="Arial" charset="0"/>
              </a:rPr>
              <a:t>продукт</a:t>
            </a:r>
            <a:endParaRPr lang="ru-RU" dirty="0"/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33350"/>
            <a:ext cx="93821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000" smtClean="0">
                <a:solidFill>
                  <a:schemeClr val="tx1"/>
                </a:solidFill>
                <a:effectLst/>
                <a:latin typeface="Arial" charset="0"/>
              </a:rPr>
              <a:t>Кадровое обеспечение проекта</a:t>
            </a:r>
          </a:p>
        </p:txBody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800" b="1" u="sng" smtClean="0">
                <a:solidFill>
                  <a:srgbClr val="002060"/>
                </a:solidFill>
                <a:latin typeface="Arial" charset="0"/>
              </a:rPr>
              <a:t>Руководители</a:t>
            </a:r>
            <a:r>
              <a:rPr lang="ru-RU" sz="2800" smtClean="0">
                <a:solidFill>
                  <a:srgbClr val="002060"/>
                </a:solidFill>
                <a:latin typeface="Arial" charset="0"/>
              </a:rPr>
              <a:t>:  директора школ,         заведующие детских садов</a:t>
            </a:r>
          </a:p>
          <a:p>
            <a:pPr>
              <a:buFont typeface="Wingdings 3" pitchFamily="18" charset="2"/>
              <a:buNone/>
            </a:pPr>
            <a:endParaRPr lang="ru-RU" sz="2800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sz="2800" b="1" u="sng" smtClean="0">
                <a:solidFill>
                  <a:srgbClr val="002060"/>
                </a:solidFill>
                <a:latin typeface="Arial" charset="0"/>
              </a:rPr>
              <a:t>Педагоги</a:t>
            </a:r>
            <a:r>
              <a:rPr lang="ru-RU" sz="2800" smtClean="0">
                <a:solidFill>
                  <a:srgbClr val="002060"/>
                </a:solidFill>
                <a:latin typeface="Arial" charset="0"/>
              </a:rPr>
              <a:t>: воспитатели дошкольных образовательных организаций, учителя физкультуры, инструктора по физической подготовке </a:t>
            </a:r>
          </a:p>
          <a:p>
            <a:pPr>
              <a:buFont typeface="Wingdings 3" pitchFamily="18" charset="2"/>
              <a:buNone/>
            </a:pPr>
            <a:endParaRPr lang="ru-RU" sz="2800" smtClean="0">
              <a:solidFill>
                <a:srgbClr val="002060"/>
              </a:solidFill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sz="2800" b="1" u="sng" smtClean="0">
                <a:solidFill>
                  <a:srgbClr val="002060"/>
                </a:solidFill>
                <a:latin typeface="Arial" charset="0"/>
              </a:rPr>
              <a:t>Тренера физкультурно-спортивных секций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085137" cy="15113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  <a:t>Предложения по продвижению </a:t>
            </a:r>
            <a:b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  <a:t>и распространению проекта</a:t>
            </a:r>
            <a:b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  <a:t>Перспективы развития проекта</a:t>
            </a:r>
            <a:br>
              <a:rPr lang="ru-RU" sz="3200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z="3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017962"/>
          </a:xfrm>
        </p:spPr>
        <p:txBody>
          <a:bodyPr/>
          <a:lstStyle/>
          <a:p>
            <a:pPr marL="452438" indent="-342900"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Трансляция инновационного опыта на сайтах участников проекта и образовательных ресурсах в сети интернет</a:t>
            </a:r>
          </a:p>
          <a:p>
            <a:pPr marL="623888" indent="-514350" algn="just">
              <a:defRPr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marL="452438" indent="-342900"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Организация турниров, фестивалей, выставок, защита творческих проектов</a:t>
            </a:r>
          </a:p>
          <a:p>
            <a:pPr marL="623888" indent="-514350" algn="just">
              <a:defRPr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marL="452438" indent="-342900" algn="just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Открытие </a:t>
            </a:r>
            <a:r>
              <a:rPr lang="ru-RU" sz="2400" dirty="0" err="1" smtClean="0">
                <a:solidFill>
                  <a:srgbClr val="002060"/>
                </a:solidFill>
                <a:latin typeface="Arial" charset="0"/>
              </a:rPr>
              <a:t>стажировочных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площадок на базе образовательных учреждений-участников проекта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6000" b="1" smtClean="0">
                <a:solidFill>
                  <a:srgbClr val="002060"/>
                </a:solidFill>
                <a:latin typeface="Arial" charset="0"/>
              </a:rPr>
              <a:t>БЛАГОДАРИМ </a:t>
            </a:r>
          </a:p>
          <a:p>
            <a:pPr algn="ctr">
              <a:buFont typeface="Wingdings 3" pitchFamily="18" charset="2"/>
              <a:buNone/>
            </a:pPr>
            <a:r>
              <a:rPr lang="ru-RU" sz="6000" b="1" smtClean="0">
                <a:solidFill>
                  <a:srgbClr val="002060"/>
                </a:solidFill>
                <a:latin typeface="Arial" charset="0"/>
              </a:rPr>
              <a:t>ЗА ВНИМАНИЕ!</a:t>
            </a:r>
          </a:p>
        </p:txBody>
      </p:sp>
      <p:pic>
        <p:nvPicPr>
          <p:cNvPr id="100354" name="Picture 9" descr="C:\Users\Пользователь\Desktop\блог-о-спорте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933825"/>
            <a:ext cx="3376612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81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Arial" charset="0"/>
              </a:rPr>
              <a:t>Партнеры проекта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28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336699"/>
                </a:solidFill>
                <a:latin typeface="Arial" charset="0"/>
                <a:cs typeface="Arial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Агентство по  физической культуре и                спорту ЯО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НП «СК «Буревестник – Верхняя Волга»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Федерация футбола Ярославской области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Ярославская областная физкультурно-спортивная общественная организации «Федерация Русской Лапты»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2400" b="1" dirty="0" smtClean="0">
              <a:solidFill>
                <a:srgbClr val="33669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  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380"/>
          </a:xfrm>
        </p:spPr>
        <p:txBody>
          <a:bodyPr/>
          <a:lstStyle/>
          <a:p>
            <a:pPr lvl="0" algn="ctr" eaLnBrk="1" hangingPunct="1">
              <a:lnSpc>
                <a:spcPct val="90000"/>
              </a:lnSpc>
              <a:buClr>
                <a:srgbClr val="2DA2BF"/>
              </a:buClr>
              <a:buNone/>
            </a:pPr>
            <a:endParaRPr lang="ru-RU" sz="36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 eaLnBrk="1" hangingPunct="1">
              <a:lnSpc>
                <a:spcPct val="90000"/>
              </a:lnSpc>
              <a:buClr>
                <a:srgbClr val="2DA2BF"/>
              </a:buClr>
              <a:buNone/>
            </a:pPr>
            <a:endParaRPr lang="ru-RU" sz="3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 eaLnBrk="1" hangingPunct="1">
              <a:lnSpc>
                <a:spcPct val="90000"/>
              </a:lnSpc>
              <a:buClr>
                <a:srgbClr val="2DA2BF"/>
              </a:buClr>
              <a:buNone/>
            </a:pPr>
            <a:r>
              <a:rPr lang="ru-RU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Сроки </a:t>
            </a:r>
            <a:r>
              <a:rPr lang="ru-RU" sz="3600" b="1" dirty="0">
                <a:solidFill>
                  <a:prstClr val="black"/>
                </a:solidFill>
                <a:latin typeface="Arial" charset="0"/>
                <a:cs typeface="Arial" charset="0"/>
              </a:rPr>
              <a:t>реализации </a:t>
            </a:r>
            <a:r>
              <a:rPr lang="ru-RU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проекта</a:t>
            </a:r>
          </a:p>
          <a:p>
            <a:pPr lvl="0" algn="ctr" eaLnBrk="1" hangingPunct="1">
              <a:lnSpc>
                <a:spcPct val="90000"/>
              </a:lnSpc>
              <a:buClr>
                <a:srgbClr val="2DA2BF"/>
              </a:buClr>
              <a:buNone/>
            </a:pPr>
            <a:endParaRPr lang="ru-RU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ctr" eaLnBrk="1" hangingPunct="1">
              <a:lnSpc>
                <a:spcPct val="90000"/>
              </a:lnSpc>
              <a:buClr>
                <a:srgbClr val="2DA2BF"/>
              </a:buClr>
              <a:buNone/>
            </a:pPr>
            <a:endParaRPr 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0" algn="ctr" eaLnBrk="1" hangingPunct="1">
              <a:lnSpc>
                <a:spcPct val="90000"/>
              </a:lnSpc>
              <a:buClr>
                <a:srgbClr val="2DA2BF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СЕНТЯБРЬ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2016 </a:t>
            </a:r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– АВГУСТ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2019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35143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8532813" cy="5111750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1800" dirty="0">
              <a:solidFill>
                <a:srgbClr val="336699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336699"/>
                </a:solidFill>
                <a:latin typeface="Arial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«В области спорта нам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>
                <a:solidFill>
                  <a:srgbClr val="002060"/>
                </a:solidFill>
                <a:latin typeface="Arial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еобходима системная, комплексная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работа, способная закрепить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достигнутые результаты, создать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прочную базу на перспективу,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но главное, чтобы она была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основой для здорового образа жизни,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                                            для здоровья нации».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«…Главное, чтобы людям захотелось заниматься спортом, чтобы они поняли, что это важно для здоровья, семьи   и их  профессионального будущего».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                                                              президент РФ      В</a:t>
            </a:r>
            <a:r>
              <a:rPr lang="ru-RU" sz="2000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</a:rPr>
              <a:t>В. Путин</a:t>
            </a:r>
          </a:p>
        </p:txBody>
      </p:sp>
      <p:pic>
        <p:nvPicPr>
          <p:cNvPr id="18434" name="Picture 5" descr="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5621" y="692150"/>
            <a:ext cx="4034528" cy="252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8815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Недостаточный уровень преемственности программ физического развития детей дошкольного возраста младших школьников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Отсутствие общих требований к содержанию средств физической подготовки и применения в процессе выполнения детьми физических упражнений, соотнесенных с контрольными тестами в  ВФСК «ГТО»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Отсутствие обязательных требований к выполнению нормативов по физической подготовке во ФГОС ДО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 algn="ctr">
              <a:defRPr/>
            </a:pPr>
            <a:r>
              <a:rPr lang="ru-RU" sz="4800" dirty="0" smtClean="0">
                <a:solidFill>
                  <a:prstClr val="black"/>
                </a:solidFill>
                <a:effectLst/>
                <a:latin typeface="Arial" charset="0"/>
              </a:rPr>
              <a:t>Проблемы</a:t>
            </a:r>
            <a:endParaRPr lang="ru-RU" sz="4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Arial" charset="0"/>
              </a:rPr>
              <a:t>Актуальность проекта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07950" y="1196975"/>
            <a:ext cx="8856663" cy="4810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Указ президента Российской Федерации от 24.03.2014 г. № 172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«О Всероссийском физкультурно-спортивном комплексе «ГТО»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(Готов к труду и обороне)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Постановление Правительства РФ от 11.06.2014 г. N 540      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«Об утверждении Положения о Всероссийском физкультурно-спортивном комплексе «Готов к труду и обороне» (ГТО)»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Распоряжение губернатора ЯО от 11.03.2015г. № 087 – р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«Об утверждении плана мероприятий по поэтапному внедрению  Всероссийского физкультурно-спортивного комплекса «ГТО» на территории Ярославской области на период 2014 – 2017 годов».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Постановление Правительства ЯО от 28.05.2015 № 278 – п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«О внедрении и реализации Всероссийского физкультурно-спортивного комплекса «ГТО» на территории Ярославской области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ru-RU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Arial" charset="0"/>
              </a:rPr>
              <a:t>Распределение детей по группам здоровья в период с 2012 по 2015 годы</a:t>
            </a:r>
          </a:p>
        </p:txBody>
      </p:sp>
      <p:graphicFrame>
        <p:nvGraphicFramePr>
          <p:cNvPr id="77833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611188" y="1700213"/>
          <a:ext cx="8050212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Диаграмма" r:id="rId3" imgW="8029547" imgH="4067322" progId="MSGraph.Chart.8">
                  <p:embed followColorScheme="full"/>
                </p:oleObj>
              </mc:Choice>
              <mc:Fallback>
                <p:oleObj name="Диаграмма" r:id="rId3" imgW="8029547" imgH="4067322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8050212" cy="407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Arial" charset="0"/>
              </a:rPr>
              <a:t>Уровень заинтересованности родителей 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Arial" charset="0"/>
              </a:rPr>
              <a:t>в здоровом образе жизни</a:t>
            </a:r>
          </a:p>
        </p:txBody>
      </p:sp>
      <p:graphicFrame>
        <p:nvGraphicFramePr>
          <p:cNvPr id="8397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79388" y="1412875"/>
          <a:ext cx="8785225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Диаграмма" r:id="rId3" imgW="8229600" imgH="4524302" progId="MSGraph.Chart.8">
                  <p:embed followColorScheme="full"/>
                </p:oleObj>
              </mc:Choice>
              <mc:Fallback>
                <p:oleObj name="Диаграмма" r:id="rId3" imgW="8229600" imgH="4524302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8785225" cy="452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3798</TotalTime>
  <Words>989</Words>
  <Application>Microsoft Office PowerPoint</Application>
  <PresentationFormat>Экран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Открытая</vt:lpstr>
      <vt:lpstr>Диаграмма</vt:lpstr>
      <vt:lpstr>Муниципальный инновационный проект </vt:lpstr>
      <vt:lpstr>Участники проекта</vt:lpstr>
      <vt:lpstr>Партнеры проекта</vt:lpstr>
      <vt:lpstr>Презентация PowerPoint</vt:lpstr>
      <vt:lpstr>Презентация PowerPoint</vt:lpstr>
      <vt:lpstr>Проблемы</vt:lpstr>
      <vt:lpstr>Актуальность проекта</vt:lpstr>
      <vt:lpstr>Распределение детей по группам здоровья в период с 2012 по 2015 годы</vt:lpstr>
      <vt:lpstr>Уровень заинтересованности родителей  в здоровом образе жизни</vt:lpstr>
      <vt:lpstr>   Структура  Всероссийского физкультурно-спортивного комплекса  </vt:lpstr>
      <vt:lpstr>Цель проекта</vt:lpstr>
      <vt:lpstr>Задачи проекта</vt:lpstr>
      <vt:lpstr>Задачи проекта (продолжение)</vt:lpstr>
      <vt:lpstr>Задачи проекта (продолжение)</vt:lpstr>
      <vt:lpstr>Задачи проекта (продолжение)</vt:lpstr>
      <vt:lpstr>Механизмы реализации</vt:lpstr>
      <vt:lpstr>Система работы</vt:lpstr>
      <vt:lpstr>Формы работы</vt:lpstr>
      <vt:lpstr>Ожидаемый результат</vt:lpstr>
      <vt:lpstr>Ожидаемый результат (продолжение)</vt:lpstr>
      <vt:lpstr>Ожидаемый результат (продолжение)</vt:lpstr>
      <vt:lpstr>        Инновационный продукт</vt:lpstr>
      <vt:lpstr>Кадровое обеспечение проекта</vt:lpstr>
      <vt:lpstr>Предложения по продвижению  и распространению проекта Перспективы развития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инновационный проект </dc:title>
  <dc:creator>Пользователь</dc:creator>
  <cp:lastModifiedBy>Пользователь</cp:lastModifiedBy>
  <cp:revision>163</cp:revision>
  <dcterms:created xsi:type="dcterms:W3CDTF">2016-03-23T07:15:15Z</dcterms:created>
  <dcterms:modified xsi:type="dcterms:W3CDTF">2016-10-12T08:43:08Z</dcterms:modified>
</cp:coreProperties>
</file>