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6120680" cy="460851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Межсетевая конференция 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«Эффективность взаимодействия </a:t>
            </a:r>
          </a:p>
          <a:p>
            <a:pPr algn="ctr"/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дошкольных учреждений, начальной школы </a:t>
            </a:r>
          </a:p>
          <a:p>
            <a:pPr algn="ctr"/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Регионального центра тестирования </a:t>
            </a:r>
          </a:p>
          <a:p>
            <a:pPr algn="ctr"/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ВФСК ГТО по Ярославской области </a:t>
            </a:r>
          </a:p>
          <a:p>
            <a:pPr algn="ctr"/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НП </a:t>
            </a:r>
            <a:r>
              <a:rPr lang="ru-RU" sz="2600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«</a:t>
            </a: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СК </a:t>
            </a:r>
            <a:r>
              <a:rPr lang="ru-RU" sz="2600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«Буревестник – Верхняя Волга» </a:t>
            </a:r>
            <a:endParaRPr lang="ru-RU" sz="2600" dirty="0" smtClean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/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в подготовке детей 6 – 8 лет</a:t>
            </a:r>
          </a:p>
          <a:p>
            <a:pPr algn="ctr"/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 к сдаче нормативов </a:t>
            </a:r>
          </a:p>
          <a:p>
            <a:pPr algn="ctr"/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ВФСК «ГТО» первой ступени»</a:t>
            </a: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ctr"/>
            <a:endParaRPr lang="ru-RU" sz="2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Ноябрь, 2018</a:t>
            </a:r>
            <a:endParaRPr lang="ru-RU" sz="1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6480720" cy="1196752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 smtClean="0">
                <a:latin typeface="Arial" pitchFamily="34" charset="0"/>
                <a:ea typeface="Calibri"/>
                <a:cs typeface="Arial" pitchFamily="34" charset="0"/>
              </a:rPr>
              <a:t>Муниципальный инновационный проект</a:t>
            </a:r>
            <a:br>
              <a:rPr lang="ru-RU" sz="1400" b="1" dirty="0" smtClean="0"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1400" dirty="0"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sz="1400" dirty="0"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1400" dirty="0">
                <a:latin typeface="Arial" pitchFamily="34" charset="0"/>
                <a:ea typeface="Calibri"/>
                <a:cs typeface="Arial" pitchFamily="34" charset="0"/>
              </a:rPr>
              <a:t>«Организация межсетевого взаимодействия </a:t>
            </a:r>
            <a:r>
              <a:rPr lang="ru-RU" sz="1400" dirty="0" smtClean="0"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ea typeface="Calibri"/>
                <a:cs typeface="Arial" pitchFamily="34" charset="0"/>
              </a:rPr>
              <a:t>по </a:t>
            </a:r>
            <a:r>
              <a:rPr lang="ru-RU" sz="1400" dirty="0">
                <a:latin typeface="Arial" pitchFamily="34" charset="0"/>
                <a:ea typeface="Calibri"/>
                <a:cs typeface="Arial" pitchFamily="34" charset="0"/>
              </a:rPr>
              <a:t>подготовке детей 6 – 8 </a:t>
            </a:r>
            <a:r>
              <a:rPr lang="ru-RU" sz="1400" dirty="0" smtClean="0">
                <a:latin typeface="Arial" pitchFamily="34" charset="0"/>
                <a:ea typeface="Calibri"/>
                <a:cs typeface="Arial" pitchFamily="34" charset="0"/>
              </a:rPr>
              <a:t>лет </a:t>
            </a:r>
            <a:r>
              <a:rPr lang="ru-RU" sz="1400" dirty="0">
                <a:latin typeface="Arial" pitchFamily="34" charset="0"/>
                <a:ea typeface="Calibri"/>
                <a:cs typeface="Arial" pitchFamily="34" charset="0"/>
              </a:rPr>
              <a:t>к сдаче </a:t>
            </a:r>
            <a:r>
              <a:rPr lang="ru-RU" sz="1400" dirty="0" smtClean="0">
                <a:latin typeface="Arial" pitchFamily="34" charset="0"/>
                <a:ea typeface="Calibri"/>
                <a:cs typeface="Arial" pitchFamily="34" charset="0"/>
              </a:rPr>
              <a:t>норм</a:t>
            </a:r>
            <a:br>
              <a:rPr lang="ru-RU" sz="1400" dirty="0" smtClean="0"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ea typeface="Calibri"/>
                <a:cs typeface="Arial" pitchFamily="34" charset="0"/>
              </a:rPr>
              <a:t> ВФСК </a:t>
            </a:r>
            <a:r>
              <a:rPr lang="ru-RU" sz="1400" dirty="0">
                <a:latin typeface="Arial" pitchFamily="34" charset="0"/>
                <a:ea typeface="Calibri"/>
                <a:cs typeface="Arial" pitchFamily="34" charset="0"/>
              </a:rPr>
              <a:t>«ГТО» первой ступени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»</a:t>
            </a:r>
            <a:r>
              <a:rPr lang="ru-RU" sz="1400" dirty="0">
                <a:ea typeface="Calibri"/>
                <a:cs typeface="Times New Roman"/>
              </a:rPr>
              <a:t/>
            </a:r>
            <a:br>
              <a:rPr lang="ru-RU" sz="1400" dirty="0">
                <a:ea typeface="Calibri"/>
                <a:cs typeface="Times New Roman"/>
              </a:rPr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1238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352928" cy="6696744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500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Экскурсия </a:t>
            </a:r>
            <a:r>
              <a:rPr lang="ru-RU" sz="25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в музей </a:t>
            </a:r>
            <a:r>
              <a:rPr lang="ru-RU" sz="2500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боевой </a:t>
            </a:r>
            <a:r>
              <a:rPr lang="ru-RU" sz="25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славы  средней школьный № 10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500" dirty="0" smtClean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5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Семейный спортивный праздник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«Все на лыжню!!!» – зимние старты в МДОУ 126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5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u-RU" sz="25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Первенство семейных команд</a:t>
            </a:r>
            <a:r>
              <a:rPr lang="ru-RU" sz="2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воспитанников МДОУ 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235 «Не </a:t>
            </a:r>
            <a:r>
              <a:rPr lang="ru-RU" sz="2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страшны нам снег и стужа, мы со спортом всегда дружим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!»</a:t>
            </a:r>
            <a:r>
              <a:rPr lang="ru-RU" sz="2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 </a:t>
            </a:r>
            <a:endParaRPr lang="ru-RU" sz="25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ru-RU" sz="25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just">
              <a:lnSpc>
                <a:spcPct val="115000"/>
              </a:lnSpc>
              <a:buClr>
                <a:prstClr val="black">
                  <a:lumMod val="50000"/>
                  <a:lumOff val="50000"/>
                </a:prstClr>
              </a:buClr>
            </a:pPr>
            <a:r>
              <a:rPr lang="ru-RU" sz="25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Спортивный </a:t>
            </a:r>
            <a:r>
              <a:rPr lang="ru-RU" sz="25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праздник</a:t>
            </a:r>
            <a:r>
              <a:rPr lang="ru-RU" sz="2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 </a:t>
            </a:r>
            <a:r>
              <a:rPr lang="ru-RU" sz="2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МДОУ 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109, посвященный </a:t>
            </a:r>
            <a:r>
              <a:rPr lang="ru-RU" sz="2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Дню защитников Отечества «Веселые старты», </a:t>
            </a:r>
            <a:r>
              <a:rPr lang="ru-RU" sz="2500" dirty="0" err="1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Отв-ный</a:t>
            </a:r>
            <a:r>
              <a:rPr lang="ru-RU" sz="2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: МДОУ 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109</a:t>
            </a:r>
          </a:p>
          <a:p>
            <a:pPr lvl="0" algn="just">
              <a:lnSpc>
                <a:spcPct val="115000"/>
              </a:lnSpc>
              <a:buClr>
                <a:prstClr val="black">
                  <a:lumMod val="50000"/>
                  <a:lumOff val="50000"/>
                </a:prstClr>
              </a:buClr>
            </a:pPr>
            <a:endParaRPr lang="ru-RU" sz="25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just">
              <a:lnSpc>
                <a:spcPct val="115000"/>
              </a:lnSpc>
              <a:buClr>
                <a:prstClr val="black">
                  <a:lumMod val="50000"/>
                  <a:lumOff val="50000"/>
                </a:prstClr>
              </a:buClr>
            </a:pPr>
            <a:r>
              <a:rPr lang="ru-RU" sz="2500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Масленичная эстафета 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«Веселый разгуляй» на базе МДОУ 235</a:t>
            </a:r>
            <a:endParaRPr lang="ru-RU" sz="25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5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5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Смотр по строевой подготовке</a:t>
            </a:r>
            <a:r>
              <a:rPr lang="ru-RU" sz="2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учащихся начальной школы 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№ 81 «Будем </a:t>
            </a:r>
            <a:r>
              <a:rPr lang="ru-RU" sz="2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 армии служить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!»</a:t>
            </a:r>
            <a:endParaRPr lang="ru-RU" sz="25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5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5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Спортивное мероприятие</a:t>
            </a:r>
            <a:r>
              <a:rPr lang="ru-RU" sz="2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 МДОУ 126 «Мы </a:t>
            </a:r>
            <a:r>
              <a:rPr lang="ru-RU" sz="2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готовы к ГТО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!»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5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u-RU" sz="25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Консультации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ru-RU" sz="25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встречи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с </a:t>
            </a:r>
            <a:r>
              <a:rPr lang="ru-RU" sz="2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представителями регионального центра тестирования «НП «СК Буревестник-Верхняя 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Волга»</a:t>
            </a:r>
          </a:p>
          <a:p>
            <a:pPr marL="0" indent="0" algn="just">
              <a:lnSpc>
                <a:spcPct val="115000"/>
              </a:lnSpc>
              <a:buNone/>
            </a:pPr>
            <a:endParaRPr lang="ru-RU" sz="25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u-RU" sz="25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Мониторинг готовности детей </a:t>
            </a:r>
            <a:r>
              <a:rPr lang="ru-RU" sz="2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6 – 8 лет к сдаче норм ВФСК ГТО первой 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ступени с фиксацией результатов тестирования в системе АСИОУ</a:t>
            </a:r>
          </a:p>
          <a:p>
            <a:pPr algn="just">
              <a:lnSpc>
                <a:spcPct val="115000"/>
              </a:lnSpc>
            </a:pPr>
            <a:endParaRPr lang="ru-RU" sz="2500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u-RU" sz="25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Родительские собрания 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 МДОУ, </a:t>
            </a:r>
            <a:r>
              <a:rPr lang="ru-RU" sz="25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взаимодействие с родителями 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 средних школах</a:t>
            </a:r>
            <a:endParaRPr lang="ru-RU" sz="2500" b="1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5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14 апреля 2018 года </a:t>
            </a:r>
            <a:r>
              <a:rPr lang="ru-RU" sz="2500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- Фестиваль </a:t>
            </a:r>
            <a:r>
              <a:rPr lang="ru-RU" sz="2500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ВФСК ГТО «Младше всех» </a:t>
            </a:r>
            <a:r>
              <a:rPr lang="ru-RU" sz="2500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в рамках реализации МИП «Организация межсетевого взаимодействия по подготовке детей старшего дошкольного возраста к сдаче норм ВФСК ГТО»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 </a:t>
            </a:r>
            <a:endParaRPr lang="ru-RU" sz="25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ea typeface="Calibri"/>
              <a:cs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5731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7931224" cy="5119463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1.  Характеристика муниципального проекта, выполнение намеченных задач,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организация и проведение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спортивных мероприятий</a:t>
            </a:r>
          </a:p>
          <a:p>
            <a:pPr marL="0" lvl="0" indent="0" algn="r">
              <a:spcBef>
                <a:spcPts val="0"/>
              </a:spcBef>
              <a:buClrTx/>
              <a:buNone/>
            </a:pPr>
            <a:r>
              <a:rPr lang="ru-RU" dirty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МДОУ «Детский сад № 183» </a:t>
            </a:r>
            <a:endParaRPr lang="ru-RU" dirty="0" smtClean="0">
              <a:solidFill>
                <a:srgbClr val="C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lvl="0" indent="0" algn="r">
              <a:spcBef>
                <a:spcPts val="0"/>
              </a:spcBef>
              <a:buClrTx/>
              <a:buNone/>
            </a:pPr>
            <a:endParaRPr lang="ru-RU" dirty="0">
              <a:solidFill>
                <a:srgbClr val="C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2. История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зарождения, возрождения и традиции ГТО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в нашей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стране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           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      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                         МДОУ «Детский 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сад № 109», МОУ «Средняя школа № 90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»</a:t>
            </a:r>
            <a:endParaRPr lang="ru-RU" sz="1400" dirty="0">
              <a:solidFill>
                <a:srgbClr val="C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ru-RU" dirty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 </a:t>
            </a:r>
            <a:endParaRPr lang="ru-RU" sz="1400" dirty="0">
              <a:solidFill>
                <a:srgbClr val="C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ClrTx/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3. Влияние развивающей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предметно-пространственной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среды на  подготовку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детей 6 – 8 лет к сдаче норм ГТО первой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ступени</a:t>
            </a:r>
          </a:p>
          <a:p>
            <a:pPr marL="0" indent="0" algn="r">
              <a:spcBef>
                <a:spcPts val="0"/>
              </a:spcBef>
              <a:buClrTx/>
              <a:buNone/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МДОУ 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«Детский сад № 183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» </a:t>
            </a:r>
          </a:p>
          <a:p>
            <a:pPr marL="0" indent="0" algn="just">
              <a:spcBef>
                <a:spcPts val="0"/>
              </a:spcBef>
              <a:buClrTx/>
              <a:buNone/>
            </a:pPr>
            <a:endParaRPr lang="ru-RU" dirty="0">
              <a:solidFill>
                <a:srgbClr val="C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4. Организация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работы с педагогами</a:t>
            </a: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ru-RU" dirty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МДОУ «Детский сад № 126, МОУ «Средняя школа № 10»</a:t>
            </a:r>
            <a:endParaRPr lang="ru-RU" sz="1400" dirty="0">
              <a:solidFill>
                <a:srgbClr val="C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ClrTx/>
              <a:buNone/>
            </a:pPr>
            <a:endParaRPr lang="ru-RU" sz="1400" dirty="0">
              <a:solidFill>
                <a:srgbClr val="00B0F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5. Взаимодействие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с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родителями</a:t>
            </a:r>
          </a:p>
          <a:p>
            <a:pPr marL="0" lvl="0" indent="0" algn="r">
              <a:spcBef>
                <a:spcPts val="0"/>
              </a:spcBef>
              <a:buClrTx/>
              <a:buNone/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МДОУ 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«Детский сад № 235», МОУ «Средняя школа № 5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»</a:t>
            </a:r>
            <a:endParaRPr lang="ru-RU" sz="1400" dirty="0">
              <a:solidFill>
                <a:srgbClr val="C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 </a:t>
            </a:r>
            <a:endParaRPr lang="ru-RU" sz="14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6. Совместная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организация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деятельности ДОУ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и школы в подготовке детей 6 – 8 лет к сдаче норм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ГТО</a:t>
            </a: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МДОУ 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«Детский сад № 130», МОУ «Средняя школа № 81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»</a:t>
            </a:r>
          </a:p>
          <a:p>
            <a:pPr marL="0" lvl="0" indent="0" algn="just">
              <a:spcBef>
                <a:spcPts val="0"/>
              </a:spcBef>
              <a:buClrTx/>
              <a:buNone/>
            </a:pPr>
            <a:endParaRPr lang="ru-RU" sz="1400" dirty="0">
              <a:solidFill>
                <a:srgbClr val="00B0F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7. Анализ представленных продуктов деятельности; перспективы развития проекта </a:t>
            </a:r>
            <a:endParaRPr lang="ru-RU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lvl="0" indent="0" algn="r">
              <a:spcBef>
                <a:spcPts val="0"/>
              </a:spcBef>
              <a:buClrTx/>
              <a:buNone/>
            </a:pP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МДОУ «Детский сад № 183» </a:t>
            </a:r>
          </a:p>
          <a:p>
            <a:pPr marL="0" lvl="0" indent="0" algn="just">
              <a:spcBef>
                <a:spcPts val="0"/>
              </a:spcBef>
              <a:buClrTx/>
              <a:buNone/>
            </a:pPr>
            <a:endParaRPr lang="ru-RU" dirty="0">
              <a:solidFill>
                <a:srgbClr val="C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ClrTx/>
              <a:buNone/>
            </a:pP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04856" cy="648072"/>
          </a:xfrm>
        </p:spPr>
        <p:txBody>
          <a:bodyPr>
            <a:normAutofit/>
          </a:bodyPr>
          <a:lstStyle/>
          <a:p>
            <a:pPr algn="l"/>
            <a:r>
              <a:rPr lang="ru-RU" sz="2500" b="1" u="sng" dirty="0" smtClean="0">
                <a:gradFill>
                  <a:gsLst>
                    <a:gs pos="0">
                      <a:prstClr val="black">
                        <a:lumMod val="50000"/>
                      </a:prstClr>
                    </a:gs>
                    <a:gs pos="61000">
                      <a:prstClr val="black"/>
                    </a:gs>
                  </a:gsLst>
                  <a:lin ang="5400000" scaled="0"/>
                </a:gradFill>
                <a:latin typeface="Arial" pitchFamily="34" charset="0"/>
                <a:cs typeface="Arial" pitchFamily="34" charset="0"/>
              </a:rPr>
              <a:t>Вопросы конференции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587381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96752"/>
            <a:ext cx="8208912" cy="51125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Участники проекта: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МДОУ «Детский сад № 11»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МДОУ «Детский сад № 109» </a:t>
            </a:r>
            <a:r>
              <a:rPr lang="ru-RU" sz="1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МДОУ «Детский сад № 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126»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МДОУ «Детский сад № 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130» </a:t>
            </a:r>
            <a:r>
              <a:rPr lang="ru-RU" sz="1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МДОУ «Детский сад № 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183»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МДОУ </a:t>
            </a:r>
            <a:r>
              <a:rPr lang="ru-RU" sz="1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«Детский сад № 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235»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МОУ «Средняя школа № 5» </a:t>
            </a:r>
            <a:r>
              <a:rPr lang="ru-RU" sz="1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МОУ «Средняя школа № 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10»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МОУ </a:t>
            </a:r>
            <a:r>
              <a:rPr lang="ru-RU" sz="1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«Средняя школа № 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81» </a:t>
            </a:r>
            <a:r>
              <a:rPr lang="ru-RU" sz="1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МОУ «Средняя школа № 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90»</a:t>
            </a:r>
          </a:p>
          <a:p>
            <a:pPr marL="0" indent="0">
              <a:buNone/>
            </a:pPr>
            <a:endParaRPr lang="ru-RU" sz="19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Сроки реализации:</a:t>
            </a:r>
          </a:p>
          <a:p>
            <a:pPr marL="0" indent="0">
              <a:buNone/>
            </a:pP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Сентябрь 2016 – сентябрь 2019</a:t>
            </a:r>
          </a:p>
          <a:p>
            <a:pPr marL="0" indent="0">
              <a:buNone/>
            </a:pPr>
            <a:endParaRPr lang="ru-RU" sz="19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Партнеры проекта: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700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Агентство по  физической культуре и спорту Ярославской 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области</a:t>
            </a:r>
            <a:endParaRPr lang="ru-RU" sz="17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700" b="1" u="sng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НП </a:t>
            </a:r>
            <a:r>
              <a:rPr lang="ru-RU" sz="1700" b="1" u="sng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«СК «Буревестник – Верхняя Волга</a:t>
            </a:r>
            <a:r>
              <a:rPr lang="ru-RU" sz="1700" b="1" u="sng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»</a:t>
            </a:r>
            <a:endParaRPr lang="ru-RU" sz="1700" b="1" u="sng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700" u="sng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Федерация </a:t>
            </a:r>
            <a:r>
              <a:rPr lang="ru-RU" sz="1700" u="sng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футбола Ярославской </a:t>
            </a:r>
            <a:r>
              <a:rPr lang="ru-RU" sz="1700" u="sng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области</a:t>
            </a:r>
            <a:endParaRPr lang="ru-RU" sz="1700" u="sng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Ярославская 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областная физкультурно-спортивная общественная организации (ЯОФСОО) «Федерация Русской Лапты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)</a:t>
            </a:r>
            <a:endParaRPr lang="ru-RU" sz="17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>
              <a:buNone/>
            </a:pPr>
            <a:endParaRPr lang="ru-RU" sz="1900" b="1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5292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Характеристика </a:t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муниципального инновационного проекта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649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8640"/>
            <a:ext cx="8003232" cy="6048673"/>
          </a:xfrm>
        </p:spPr>
        <p:txBody>
          <a:bodyPr>
            <a:normAutofit fontScale="92500" lnSpcReduction="10000"/>
          </a:bodyPr>
          <a:lstStyle/>
          <a:p>
            <a:pPr marL="365125" lvl="0" indent="-255588" algn="just" eaLnBrk="0" fontAlgn="base" hangingPunct="0">
              <a:lnSpc>
                <a:spcPct val="12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" charset="0"/>
              </a:rPr>
              <a:t>   		«</a:t>
            </a:r>
            <a:r>
              <a:rPr lang="ru-RU" dirty="0">
                <a:solidFill>
                  <a:srgbClr val="002060"/>
                </a:solidFill>
                <a:latin typeface="Arial" charset="0"/>
              </a:rPr>
              <a:t>В области спорта нам необходима системная, комплексная работа, способная закрепить достигнутые результаты, создать прочную базу на перспективу, но главное, чтобы она была основой для здорового образа жизни,  для здоровья нации</a:t>
            </a:r>
            <a:r>
              <a:rPr lang="ru-RU" dirty="0" smtClean="0">
                <a:solidFill>
                  <a:srgbClr val="002060"/>
                </a:solidFill>
                <a:latin typeface="Arial" charset="0"/>
              </a:rPr>
              <a:t>»</a:t>
            </a:r>
          </a:p>
          <a:p>
            <a:pPr marL="365125" lvl="0" indent="-255588" algn="just" eaLnBrk="0" fontAlgn="base" hangingPunct="0">
              <a:lnSpc>
                <a:spcPct val="12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None/>
            </a:pPr>
            <a:endParaRPr lang="ru-RU" dirty="0">
              <a:solidFill>
                <a:srgbClr val="002060"/>
              </a:solidFill>
              <a:latin typeface="Arial" charset="0"/>
            </a:endParaRPr>
          </a:p>
          <a:p>
            <a:pPr marL="365125" lvl="0" indent="-255588" algn="ctr" eaLnBrk="0" fontAlgn="base" hangingPunct="0">
              <a:lnSpc>
                <a:spcPct val="12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None/>
            </a:pPr>
            <a:r>
              <a:rPr lang="ru-RU" dirty="0">
                <a:solidFill>
                  <a:srgbClr val="002060"/>
                </a:solidFill>
                <a:latin typeface="Arial" charset="0"/>
              </a:rPr>
              <a:t>«…Главное, чтобы людям захотелось заниматься спортом</a:t>
            </a:r>
            <a:r>
              <a:rPr lang="ru-RU" dirty="0" smtClean="0">
                <a:solidFill>
                  <a:srgbClr val="002060"/>
                </a:solidFill>
                <a:latin typeface="Arial" charset="0"/>
              </a:rPr>
              <a:t>,</a:t>
            </a:r>
          </a:p>
          <a:p>
            <a:pPr marL="365125" lvl="0" indent="-255588" algn="ctr" eaLnBrk="0" fontAlgn="base" hangingPunct="0">
              <a:lnSpc>
                <a:spcPct val="12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None/>
            </a:pPr>
            <a:r>
              <a:rPr lang="ru-RU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charset="0"/>
              </a:rPr>
              <a:t>чтобы они </a:t>
            </a:r>
            <a:r>
              <a:rPr lang="ru-RU" dirty="0" smtClean="0">
                <a:solidFill>
                  <a:srgbClr val="002060"/>
                </a:solidFill>
                <a:latin typeface="Arial" charset="0"/>
              </a:rPr>
              <a:t>поняли, что </a:t>
            </a:r>
            <a:r>
              <a:rPr lang="ru-RU" dirty="0">
                <a:solidFill>
                  <a:srgbClr val="002060"/>
                </a:solidFill>
                <a:latin typeface="Arial" charset="0"/>
              </a:rPr>
              <a:t>это важно для здоровья, </a:t>
            </a:r>
            <a:endParaRPr lang="ru-RU" dirty="0" smtClean="0">
              <a:solidFill>
                <a:srgbClr val="002060"/>
              </a:solidFill>
              <a:latin typeface="Arial" charset="0"/>
            </a:endParaRPr>
          </a:p>
          <a:p>
            <a:pPr marL="365125" lvl="0" indent="-255588" algn="ctr" eaLnBrk="0" fontAlgn="base" hangingPunct="0">
              <a:lnSpc>
                <a:spcPct val="12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None/>
            </a:pPr>
            <a:r>
              <a:rPr lang="ru-RU" dirty="0" smtClean="0">
                <a:solidFill>
                  <a:srgbClr val="002060"/>
                </a:solidFill>
                <a:latin typeface="Arial" charset="0"/>
              </a:rPr>
              <a:t>семьи   </a:t>
            </a:r>
            <a:r>
              <a:rPr lang="ru-RU" dirty="0">
                <a:solidFill>
                  <a:srgbClr val="002060"/>
                </a:solidFill>
                <a:latin typeface="Arial" charset="0"/>
              </a:rPr>
              <a:t>и их  профессионального будущего»</a:t>
            </a:r>
          </a:p>
          <a:p>
            <a:pPr marL="365125" lvl="0" indent="-255588" algn="r" eaLnBrk="0" fontAlgn="base" hangingPunct="0">
              <a:lnSpc>
                <a:spcPct val="17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None/>
            </a:pPr>
            <a:r>
              <a:rPr lang="ru-RU" dirty="0">
                <a:solidFill>
                  <a:srgbClr val="002060"/>
                </a:solidFill>
                <a:latin typeface="Arial" charset="0"/>
              </a:rPr>
              <a:t>                                президент РФ      В. В. 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</a:rPr>
              <a:t>Путин</a:t>
            </a:r>
            <a:endParaRPr lang="ru-RU" sz="1000" dirty="0" smtClean="0">
              <a:solidFill>
                <a:srgbClr val="002060"/>
              </a:solidFill>
              <a:latin typeface="Arial" charset="0"/>
            </a:endParaRPr>
          </a:p>
          <a:p>
            <a:pPr marL="365125" lvl="0" indent="-255588" algn="just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None/>
            </a:pPr>
            <a:endParaRPr lang="ru-RU" sz="1000" dirty="0" smtClean="0">
              <a:solidFill>
                <a:srgbClr val="002060"/>
              </a:solidFill>
              <a:latin typeface="Arial" charset="0"/>
            </a:endParaRPr>
          </a:p>
          <a:p>
            <a:pPr marL="365125" lvl="0" indent="-255588" algn="just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None/>
            </a:pPr>
            <a:r>
              <a:rPr lang="ru-RU" sz="100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Arial" charset="0"/>
              </a:rPr>
              <a:t>Актуальность проекта:</a:t>
            </a:r>
          </a:p>
          <a:p>
            <a:pPr lvl="0" indent="449580" algn="just">
              <a:lnSpc>
                <a:spcPct val="120000"/>
              </a:lnSpc>
              <a:spcAft>
                <a:spcPts val="1000"/>
              </a:spcAft>
              <a:buClr>
                <a:prstClr val="black">
                  <a:lumMod val="50000"/>
                  <a:lumOff val="50000"/>
                </a:prstClr>
              </a:buClr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1.Социальный заказ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государства на укрепление здоровья, гармоничное и всестороннее развитие личности, воспитание патриотизма и гражданственности, улучшение качества жизни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граждан </a:t>
            </a:r>
            <a:endParaRPr lang="ru-RU" sz="16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indent="449580" algn="just">
              <a:lnSpc>
                <a:spcPct val="120000"/>
              </a:lnSpc>
              <a:spcAft>
                <a:spcPts val="1000"/>
              </a:spcAft>
              <a:buClr>
                <a:prstClr val="black">
                  <a:lumMod val="50000"/>
                  <a:lumOff val="50000"/>
                </a:prstClr>
              </a:buClr>
            </a:pPr>
            <a:r>
              <a:rPr lang="ru-RU" sz="16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2.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Повышение эффективности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системы физического воспитания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детей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6 – 8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лет</a:t>
            </a:r>
            <a:endParaRPr lang="ru-RU" sz="16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indent="449580" algn="just">
              <a:lnSpc>
                <a:spcPct val="120000"/>
              </a:lnSpc>
              <a:spcAft>
                <a:spcPts val="1000"/>
              </a:spcAft>
              <a:buClr>
                <a:prstClr val="black">
                  <a:lumMod val="50000"/>
                  <a:lumOff val="50000"/>
                </a:prstClr>
              </a:buClr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3. Распределение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детей по группам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здоровья, уровень ответственности родителей за здоровый образ жизни</a:t>
            </a:r>
            <a:endParaRPr lang="ru-RU" sz="16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365125" lvl="0" indent="-255588" algn="just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None/>
            </a:pPr>
            <a:endParaRPr lang="ru-RU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65125" lvl="0" indent="-255588" algn="just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None/>
            </a:pPr>
            <a:r>
              <a:rPr lang="ru-RU" sz="1600" dirty="0" smtClean="0">
                <a:solidFill>
                  <a:srgbClr val="002060"/>
                </a:solidFill>
                <a:latin typeface="Arial" charset="0"/>
              </a:rPr>
              <a:t>	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85236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052737"/>
            <a:ext cx="7211144" cy="252028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70000"/>
              </a:lnSpc>
              <a:buClr>
                <a:prstClr val="black">
                  <a:lumMod val="50000"/>
                  <a:lumOff val="50000"/>
                </a:prstClr>
              </a:buClr>
              <a:buNone/>
            </a:pPr>
            <a:r>
              <a:rPr lang="ru-RU" sz="1500" dirty="0" smtClean="0">
                <a:solidFill>
                  <a:srgbClr val="002060"/>
                </a:solidFill>
                <a:latin typeface="Arial" charset="0"/>
                <a:ea typeface="Times New Roman" pitchFamily="18" charset="0"/>
                <a:cs typeface="Arial" charset="0"/>
              </a:rPr>
              <a:t>	Разработка </a:t>
            </a:r>
            <a:r>
              <a:rPr lang="ru-RU" sz="1500" dirty="0">
                <a:solidFill>
                  <a:srgbClr val="002060"/>
                </a:solidFill>
                <a:latin typeface="Arial" charset="0"/>
                <a:ea typeface="Times New Roman" pitchFamily="18" charset="0"/>
                <a:cs typeface="Arial" charset="0"/>
              </a:rPr>
              <a:t>системы физкультурно-оздоровительной работы, направленной на подготовку детей 6 – 8 лет </a:t>
            </a:r>
            <a:r>
              <a:rPr lang="ru-RU" sz="1500" u="sng" dirty="0">
                <a:solidFill>
                  <a:srgbClr val="002060"/>
                </a:solidFill>
                <a:latin typeface="Arial" charset="0"/>
                <a:ea typeface="Times New Roman" pitchFamily="18" charset="0"/>
                <a:cs typeface="Arial" charset="0"/>
              </a:rPr>
              <a:t>(старшего дошкольного возраста) </a:t>
            </a:r>
            <a:r>
              <a:rPr lang="ru-RU" sz="1500" dirty="0">
                <a:solidFill>
                  <a:srgbClr val="002060"/>
                </a:solidFill>
                <a:latin typeface="Arial" charset="0"/>
                <a:ea typeface="Times New Roman" pitchFamily="18" charset="0"/>
                <a:cs typeface="Arial" charset="0"/>
              </a:rPr>
              <a:t>к сдаче норм Всероссийского физкультурно-спортивного комплекса «ГТО» через организацию межсетевого взаимодействия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332656"/>
            <a:ext cx="6940624" cy="720080"/>
          </a:xfrm>
        </p:spPr>
        <p:txBody>
          <a:bodyPr/>
          <a:lstStyle/>
          <a:p>
            <a:pPr algn="ctr"/>
            <a:r>
              <a:rPr lang="ru-RU" sz="2500" b="1" dirty="0" smtClean="0">
                <a:gradFill>
                  <a:gsLst>
                    <a:gs pos="0">
                      <a:prstClr val="black">
                        <a:lumMod val="50000"/>
                      </a:prstClr>
                    </a:gs>
                    <a:gs pos="61000">
                      <a:prstClr val="black"/>
                    </a:gs>
                  </a:gsLst>
                  <a:lin ang="5400000" scaled="0"/>
                </a:gradFill>
                <a:latin typeface="Arial" pitchFamily="34" charset="0"/>
                <a:cs typeface="Arial" pitchFamily="34" charset="0"/>
              </a:rPr>
              <a:t>Цель проекта</a:t>
            </a:r>
            <a:endParaRPr lang="ru-RU" dirty="0"/>
          </a:p>
        </p:txBody>
      </p:sp>
      <p:pic>
        <p:nvPicPr>
          <p:cNvPr id="1026" name="Picture 2" descr="http://usolie.info/upload/iblock/1b3/1b3259d559c37de84d12eb36464b23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96952"/>
            <a:ext cx="4213781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836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28800"/>
            <a:ext cx="8003232" cy="4543399"/>
          </a:xfrm>
        </p:spPr>
        <p:txBody>
          <a:bodyPr>
            <a:noAutofit/>
          </a:bodyPr>
          <a:lstStyle/>
          <a:p>
            <a:pPr lvl="0" algn="just">
              <a:spcAft>
                <a:spcPts val="1000"/>
              </a:spcAft>
            </a:pPr>
            <a:r>
              <a:rPr lang="ru-RU" sz="13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Разработка </a:t>
            </a:r>
            <a:r>
              <a:rPr lang="ru-RU" sz="13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нормативно-правовой документации </a:t>
            </a:r>
            <a:r>
              <a:rPr lang="ru-RU" sz="13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 рамках проекта</a:t>
            </a:r>
          </a:p>
          <a:p>
            <a:pPr lvl="0" algn="just">
              <a:spcAft>
                <a:spcPts val="1000"/>
              </a:spcAft>
            </a:pPr>
            <a:r>
              <a:rPr lang="ru-RU" sz="13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Создание и </a:t>
            </a:r>
            <a:r>
              <a:rPr lang="ru-RU" sz="13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описание развивающей предметно-пространственной среды</a:t>
            </a:r>
            <a:r>
              <a:rPr lang="ru-RU" sz="13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, обеспечивающей полноценное физическое развитие детей и подготовку их к сдаче норм ГТО</a:t>
            </a:r>
          </a:p>
          <a:p>
            <a:pPr lvl="0" algn="just">
              <a:spcAft>
                <a:spcPts val="1000"/>
              </a:spcAft>
            </a:pPr>
            <a:r>
              <a:rPr lang="ru-RU" sz="13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Использование </a:t>
            </a:r>
            <a:r>
              <a:rPr lang="ru-RU" sz="13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современных образовательных технологий</a:t>
            </a:r>
            <a:r>
              <a:rPr lang="ru-RU" sz="13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, ориентированных на индивидуальное развитие </a:t>
            </a:r>
            <a:r>
              <a:rPr lang="ru-RU" sz="13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детей</a:t>
            </a:r>
          </a:p>
          <a:p>
            <a:pPr lvl="0" algn="just">
              <a:spcAft>
                <a:spcPts val="1000"/>
              </a:spcAft>
            </a:pPr>
            <a:r>
              <a:rPr lang="ru-RU" sz="13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Повышение </a:t>
            </a:r>
            <a:r>
              <a:rPr lang="ru-RU" sz="13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профессиональной компетентности </a:t>
            </a:r>
            <a:r>
              <a:rPr lang="ru-RU" sz="13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педагогических и управленческих </a:t>
            </a:r>
            <a:r>
              <a:rPr lang="ru-RU" sz="13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работников.</a:t>
            </a:r>
          </a:p>
          <a:p>
            <a:pPr lvl="0" algn="just">
              <a:spcAft>
                <a:spcPts val="1000"/>
              </a:spcAft>
            </a:pPr>
            <a:r>
              <a:rPr lang="ru-RU" sz="13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Обеспечение </a:t>
            </a:r>
            <a:r>
              <a:rPr lang="ru-RU" sz="13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информационного сопровождения участников образовательных отношений и создание единого образовательного пространства при сотрудничестве семьи и детского сада. </a:t>
            </a:r>
            <a:r>
              <a:rPr lang="ru-RU" sz="13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Создание странички на сайтах организаций</a:t>
            </a:r>
            <a:r>
              <a:rPr lang="ru-RU" sz="13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, выпуск электронного журнала, наглядная </a:t>
            </a:r>
            <a:r>
              <a:rPr lang="ru-RU" sz="13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информация</a:t>
            </a:r>
          </a:p>
          <a:p>
            <a:pPr lvl="0" algn="just">
              <a:spcAft>
                <a:spcPts val="1000"/>
              </a:spcAft>
            </a:pPr>
            <a:r>
              <a:rPr lang="ru-RU" sz="13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Разработка </a:t>
            </a:r>
            <a:r>
              <a:rPr lang="ru-RU" sz="13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физкультурно-оздоровительных программ</a:t>
            </a:r>
            <a:r>
              <a:rPr lang="ru-RU" sz="13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, направленных на повышение двигательной активности детей, формирование их интереса к занятиям физкультурой и спортом и осознанного отношения к сохранению и укреплению </a:t>
            </a:r>
            <a:r>
              <a:rPr lang="ru-RU" sz="13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здоровья</a:t>
            </a:r>
          </a:p>
          <a:p>
            <a:pPr lvl="0" algn="just">
              <a:spcAft>
                <a:spcPts val="1000"/>
              </a:spcAft>
            </a:pPr>
            <a:r>
              <a:rPr lang="ru-RU" sz="13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Создание </a:t>
            </a:r>
            <a:r>
              <a:rPr lang="ru-RU" sz="13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модели межсетевого взаимодействия </a:t>
            </a:r>
            <a:r>
              <a:rPr lang="ru-RU" sz="13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дошкольной образовательной организации и начальной школы по подготовке детей к сдаче норм ВФСК «ГТО</a:t>
            </a:r>
            <a:r>
              <a:rPr lang="ru-RU" sz="13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»</a:t>
            </a:r>
          </a:p>
          <a:p>
            <a:pPr lvl="0" algn="just">
              <a:spcAft>
                <a:spcPts val="1000"/>
              </a:spcAft>
            </a:pPr>
            <a:r>
              <a:rPr lang="ru-RU" sz="13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Разработка </a:t>
            </a:r>
            <a:r>
              <a:rPr lang="ru-RU" sz="13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методического пособия </a:t>
            </a:r>
            <a:r>
              <a:rPr lang="ru-RU" sz="13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«Система физкультурно-оздоровительной   работы,        направленной на подготовку детей старшего дошкольного возраста  к сдаче норм Всероссийского физкультурно-спортивного комплекса «ГТО» через организацию межсетевого </a:t>
            </a:r>
            <a:r>
              <a:rPr lang="ru-RU" sz="13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взаимодействия»</a:t>
            </a:r>
          </a:p>
          <a:p>
            <a:pPr lvl="0" algn="just">
              <a:spcAft>
                <a:spcPts val="1000"/>
              </a:spcAft>
            </a:pPr>
            <a:r>
              <a:rPr lang="ru-RU" sz="13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Разработка </a:t>
            </a:r>
            <a:r>
              <a:rPr lang="ru-RU" sz="13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мониторинга</a:t>
            </a:r>
            <a:r>
              <a:rPr lang="ru-RU" sz="13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, обеспечивающего внедрение ВФСК «ГТО</a:t>
            </a:r>
            <a:r>
              <a:rPr lang="ru-RU" sz="13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»</a:t>
            </a:r>
            <a:endParaRPr lang="ru-RU" sz="1300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endParaRPr lang="ru-RU" sz="13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580584" cy="739552"/>
          </a:xfrm>
        </p:spPr>
        <p:txBody>
          <a:bodyPr/>
          <a:lstStyle/>
          <a:p>
            <a:pPr algn="ctr"/>
            <a:r>
              <a:rPr lang="ru-RU" sz="2500" b="1" dirty="0" smtClean="0">
                <a:gradFill>
                  <a:gsLst>
                    <a:gs pos="0">
                      <a:prstClr val="black">
                        <a:lumMod val="50000"/>
                      </a:prstClr>
                    </a:gs>
                    <a:gs pos="61000">
                      <a:prstClr val="black"/>
                    </a:gs>
                  </a:gsLst>
                  <a:lin ang="5400000" scaled="0"/>
                </a:gradFill>
                <a:latin typeface="Arial" pitchFamily="34" charset="0"/>
                <a:cs typeface="Arial" pitchFamily="34" charset="0"/>
              </a:rPr>
              <a:t>Задачи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737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5"/>
            <a:ext cx="5698976" cy="3672408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ru-RU" sz="25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Физкультурно-оздоровительные </a:t>
            </a:r>
            <a:r>
              <a:rPr lang="ru-RU" sz="25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программы</a:t>
            </a:r>
            <a:r>
              <a:rPr lang="ru-RU" sz="2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, направленные на повышение двигательной активности детей, формирование их интереса к занятиям физкультурой и спортом и осознанного отношения к сохранению и укреплению 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здоровья</a:t>
            </a:r>
            <a:endParaRPr lang="ru-RU" sz="25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ru-RU" sz="25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Модель </a:t>
            </a:r>
            <a:r>
              <a:rPr lang="ru-RU" sz="25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межсетевого взаимодействия </a:t>
            </a:r>
            <a:r>
              <a:rPr lang="ru-RU" sz="2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дошкольной образовательной организации и начальной школы по подготовке детей к сдаче норм ВФСК «ГТО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»</a:t>
            </a:r>
            <a:endParaRPr lang="ru-RU" sz="25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ru-RU" sz="25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Система </a:t>
            </a:r>
            <a:r>
              <a:rPr lang="ru-RU" sz="25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физкультурно-оздоровительной работы</a:t>
            </a:r>
            <a:r>
              <a:rPr lang="ru-RU" sz="2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, направленной на подготовку детей старшего дошкольного возраста к сдаче норм Всероссийского физкультурно-спортивного комплекса «ГТО» через организацию межсетевого </a:t>
            </a:r>
            <a:r>
              <a:rPr lang="ru-RU" sz="2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взаимодействия</a:t>
            </a:r>
            <a:endParaRPr lang="ru-RU" sz="25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188640"/>
            <a:ext cx="7200800" cy="1080120"/>
          </a:xfrm>
        </p:spPr>
        <p:txBody>
          <a:bodyPr/>
          <a:lstStyle/>
          <a:p>
            <a:pPr algn="ctr"/>
            <a:r>
              <a:rPr lang="ru-RU" sz="2500" b="1" dirty="0" smtClean="0">
                <a:gradFill>
                  <a:gsLst>
                    <a:gs pos="0">
                      <a:prstClr val="black">
                        <a:lumMod val="50000"/>
                      </a:prstClr>
                    </a:gs>
                    <a:gs pos="61000">
                      <a:prstClr val="black"/>
                    </a:gs>
                  </a:gsLst>
                  <a:lin ang="5400000" scaled="0"/>
                </a:gradFill>
                <a:latin typeface="Arial" pitchFamily="34" charset="0"/>
                <a:cs typeface="Arial" pitchFamily="34" charset="0"/>
              </a:rPr>
              <a:t>Инновационный продукт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15816" y="4149080"/>
            <a:ext cx="5688632" cy="23042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Методические рекомендации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по подготовке детей 6 – 8 лет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к сдаче норм ВФСК ГТО первой ступени,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включающие описание модели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межсетевого взаимодействия и системы физкультурно-оздоровительной работы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 в образовательном учреждении  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024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348880"/>
            <a:ext cx="8568952" cy="288032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29 сентября 2016 года -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открытие спортивной площадки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в МДОУ «Детском саду №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183»</a:t>
            </a:r>
          </a:p>
          <a:p>
            <a:pPr algn="just">
              <a:lnSpc>
                <a:spcPct val="120000"/>
              </a:lnSpc>
            </a:pP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Анкетирование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педагогов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образовательных организаций и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опрос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родителей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Создание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страницы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на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сайтах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учреждений с новостями о ходе реализации проекта</a:t>
            </a:r>
            <a:endParaRPr lang="ru-RU" sz="1400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Разработка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системы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работы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по приобщению детей дошкольного возраста к ВФСК ГТО через организацию межсетевого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взаимодействия (МДОУ 235)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Обеспечение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заинтересованности родителей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к деятельности ДОО по подготовке детей к сдаче норм ГТО (МДОУ 235)</a:t>
            </a:r>
            <a:endParaRPr lang="ru-RU" sz="1400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Обогащение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РППС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, как одно из условий положительной динамики в подготовке детей старшего дошкольного возраста к сдаче норм ВФСК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ГТО (МДОУ 11)</a:t>
            </a:r>
            <a:endParaRPr lang="ru-RU" sz="1400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Профессиональная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готовность педагогов к внедрению ВФСК ГТО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: актуальные проблемы, механизмы решения и перспективы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развития (МДОУ 126)</a:t>
            </a:r>
            <a:endParaRPr lang="ru-RU" sz="1400" dirty="0" smtClean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Преемственность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дошкольных образовательных организаций и начальной школы в подготовке детей к сдаче норм комплекса ГТО первой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ступени» (МДОУ 130)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9 апреля 2017 – участие в П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ервенстве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Ярославской дошкольной лиги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футбола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, спортивный комплекс «Триумф»  </a:t>
            </a:r>
            <a:endParaRPr lang="ru-RU" sz="1400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Спортивное мероприятие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 в средней школе № 5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с участием обучающихся ДОО и НОО «Веселой дорогой к нормам ГТО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»</a:t>
            </a:r>
          </a:p>
          <a:p>
            <a:pPr lvl="0">
              <a:lnSpc>
                <a:spcPct val="115000"/>
              </a:lnSpc>
              <a:buClr>
                <a:prstClr val="black">
                  <a:lumMod val="50000"/>
                  <a:lumOff val="50000"/>
                </a:prstClr>
              </a:buClr>
            </a:pPr>
            <a:r>
              <a:rPr lang="ru-RU" sz="14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Открытый урок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по физической культуре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 средней школе № 10 «Развитие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гибкости и прыжковой подготовки (прыгучести) у детей младшего школьного возраста при сдаче норм ВФСК «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ГТО»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80920" cy="864096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gradFill>
                  <a:gsLst>
                    <a:gs pos="0">
                      <a:prstClr val="black">
                        <a:lumMod val="50000"/>
                      </a:prstClr>
                    </a:gs>
                    <a:gs pos="61000">
                      <a:prstClr val="black"/>
                    </a:gs>
                  </a:gsLst>
                  <a:lin ang="5400000" scaled="0"/>
                </a:gradFill>
                <a:latin typeface="Arial" pitchFamily="34" charset="0"/>
                <a:cs typeface="Arial" pitchFamily="34" charset="0"/>
              </a:rPr>
              <a:t>Мероприятия, спортивные праздники и  события на этапе реализации инновационного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3479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-171400"/>
            <a:ext cx="8568952" cy="7704856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 </a:t>
            </a:r>
            <a:endParaRPr lang="ru-RU" sz="16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35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Семинар – практикум</a:t>
            </a:r>
            <a:r>
              <a:rPr lang="ru-RU" sz="3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для </a:t>
            </a:r>
            <a:r>
              <a:rPr lang="ru-RU" sz="3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педагогов </a:t>
            </a:r>
            <a:r>
              <a:rPr lang="ru-RU" sz="3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«Физкультура для малышей</a:t>
            </a:r>
            <a:r>
              <a:rPr lang="ru-RU" sz="3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» в средней школе № 90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ru-RU" sz="35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35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Мастер-класс</a:t>
            </a:r>
            <a:r>
              <a:rPr lang="ru-RU" sz="3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3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учителей по </a:t>
            </a:r>
            <a:r>
              <a:rPr lang="ru-RU" sz="3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физической </a:t>
            </a:r>
            <a:r>
              <a:rPr lang="ru-RU" sz="3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культуре школы </a:t>
            </a:r>
            <a:r>
              <a:rPr lang="ru-RU" sz="3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№ 90 </a:t>
            </a:r>
            <a:r>
              <a:rPr lang="ru-RU" sz="3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3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для инструкторов по физической культуре ДОО: «ВФСК «ГТО» - из детского сада в </a:t>
            </a:r>
            <a:r>
              <a:rPr lang="ru-RU" sz="3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школу»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ru-RU" sz="35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35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Участие </a:t>
            </a:r>
            <a:r>
              <a:rPr lang="ru-RU" sz="35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 городской презентационной площадке</a:t>
            </a:r>
            <a:r>
              <a:rPr lang="ru-RU" sz="3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«Инновационное пространство муниципальной системы образования города Ярославля</a:t>
            </a:r>
            <a:r>
              <a:rPr lang="ru-RU" sz="3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»  в МОУ «Средняя школа № 70»</a:t>
            </a:r>
            <a:endParaRPr lang="ru-RU" sz="35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ru-RU" sz="3500" dirty="0" smtClean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3500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Презентация </a:t>
            </a:r>
            <a:r>
              <a:rPr lang="ru-RU" sz="3500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муниципального проекта </a:t>
            </a:r>
            <a:r>
              <a:rPr lang="ru-RU" sz="3500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на городской </a:t>
            </a:r>
            <a:r>
              <a:rPr lang="ru-RU" sz="3500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конфере</a:t>
            </a:r>
            <a:r>
              <a:rPr lang="ru-RU" sz="35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нции</a:t>
            </a:r>
            <a:r>
              <a:rPr lang="ru-RU" sz="3500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«Реализация </a:t>
            </a:r>
            <a:r>
              <a:rPr lang="ru-RU" sz="3500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федерального государственного образовательного стандарта дошкольного образования как условие повышения качества образования</a:t>
            </a:r>
            <a:r>
              <a:rPr lang="ru-RU" sz="3500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», заведующий МДОУ 130, Казанцева А.Н.</a:t>
            </a:r>
            <a:endParaRPr lang="ru-RU" sz="35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ru-RU" sz="35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35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Мастер-класс для педагогов ДОО</a:t>
            </a:r>
            <a:r>
              <a:rPr lang="ru-RU" sz="3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3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на площадках МДОУ 109, 130, 183 </a:t>
            </a:r>
            <a:r>
              <a:rPr lang="ru-RU" sz="3500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«Обеспечение </a:t>
            </a:r>
            <a:r>
              <a:rPr lang="ru-RU" sz="3500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качества физического воспитания в соответствии ФГОС ДО посредством подготовки дошкольников к сдаче норм ВФСК «ГТО» в рамках городской </a:t>
            </a:r>
            <a:r>
              <a:rPr lang="ru-RU" sz="3500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конфере</a:t>
            </a:r>
            <a:r>
              <a:rPr lang="ru-RU" sz="3500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нции</a:t>
            </a:r>
            <a:r>
              <a:rPr lang="ru-RU" sz="3500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ru-RU" sz="35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3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  </a:t>
            </a:r>
            <a:endParaRPr lang="ru-RU" sz="35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35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Спортивные соревнования</a:t>
            </a:r>
            <a:r>
              <a:rPr lang="ru-RU" sz="3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3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 средней школе № 5 для </a:t>
            </a:r>
            <a:r>
              <a:rPr lang="ru-RU" sz="3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обучающихся начальной школы и воспитанников ДОО «Веселые </a:t>
            </a:r>
            <a:r>
              <a:rPr lang="ru-RU" sz="3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старты»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3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 </a:t>
            </a:r>
            <a:endParaRPr lang="ru-RU" sz="35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35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Спортивное мероприятие</a:t>
            </a:r>
            <a:r>
              <a:rPr lang="ru-RU" sz="3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в средней школе № </a:t>
            </a:r>
            <a:r>
              <a:rPr lang="ru-RU" sz="3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81 с </a:t>
            </a:r>
            <a:r>
              <a:rPr lang="ru-RU" sz="3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участием воспитанников ДОО и младших школьников «Будь – здоров</a:t>
            </a:r>
            <a:r>
              <a:rPr lang="ru-RU" sz="3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!»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ru-RU" sz="35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35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Фестиваль народных подвижных игр </a:t>
            </a:r>
            <a:r>
              <a:rPr lang="ru-RU" sz="35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 средней  школе № 5 для воспитанников МДОУ и обучающихся начальной школы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ru-RU" sz="3500" b="1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35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Семейно-досуговый спортивный праздник</a:t>
            </a:r>
            <a:r>
              <a:rPr lang="ru-RU" sz="3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«Ярославская дошкольная футбольная лига», </a:t>
            </a:r>
            <a:r>
              <a:rPr lang="ru-RU" sz="3500" dirty="0" err="1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Отв-ный</a:t>
            </a:r>
            <a:r>
              <a:rPr lang="ru-RU" sz="3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: ЦПЮФ «Шинник», ЯООО «Федерация футбола»</a:t>
            </a:r>
            <a:endParaRPr lang="ru-RU" sz="35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35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 </a:t>
            </a:r>
            <a:r>
              <a:rPr lang="ru-RU" sz="3500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 </a:t>
            </a:r>
            <a:endParaRPr lang="ru-RU" sz="3500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3500" dirty="0">
              <a:ea typeface="Calibri"/>
              <a:cs typeface="Calibri"/>
            </a:endParaRPr>
          </a:p>
          <a:p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218167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630</TotalTime>
  <Words>743</Words>
  <Application>Microsoft Office PowerPoint</Application>
  <PresentationFormat>Экран (4:3)</PresentationFormat>
  <Paragraphs>152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Составная</vt:lpstr>
      <vt:lpstr>Муниципальный инновационный проект  «Организация межсетевого взаимодействия  по подготовке детей 6 – 8 лет к сдаче норм  ВФСК «ГТО» первой ступени» </vt:lpstr>
      <vt:lpstr>Вопросы конференции</vt:lpstr>
      <vt:lpstr>Характеристика  муниципального инновационного проекта</vt:lpstr>
      <vt:lpstr>Презентация PowerPoint</vt:lpstr>
      <vt:lpstr>Цель проекта</vt:lpstr>
      <vt:lpstr>Задачи проекта</vt:lpstr>
      <vt:lpstr>Инновационный продукт</vt:lpstr>
      <vt:lpstr>Мероприятия, спортивные праздники и  события на этапе реализации инновационного проекта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инновационный проект  «Организация межсетевого взаимодействия  по подготовке детей 6 – 8 лет к сдаче норм  ВФСК «ГТО» первой ступени» </dc:title>
  <dc:creator>Пользователь</dc:creator>
  <cp:lastModifiedBy>Пользователь</cp:lastModifiedBy>
  <cp:revision>35</cp:revision>
  <dcterms:created xsi:type="dcterms:W3CDTF">2018-11-14T07:15:13Z</dcterms:created>
  <dcterms:modified xsi:type="dcterms:W3CDTF">2018-11-28T08:13:45Z</dcterms:modified>
</cp:coreProperties>
</file>