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9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4BA1-5B72-4345-8E01-4C8BD91856E9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EFBD-A9B4-488C-9A17-A95813EE5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E2C6-F414-45F0-B98E-B2B48F347C04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CDFB-21DF-48EE-9947-BEA8FBA86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2809-D3CF-4509-AC90-B1C98E4204E3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BBF1-77D6-4914-9CFE-ECDEE8AB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7EBD-9812-47C5-BFEC-4600F1CB9A70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583E-E97B-4B02-ADF4-EF44E77EB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3677-10DD-426C-A271-FD34CF525406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8A89-23DC-4666-BBBE-E40A3646E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34D9-E083-4C50-9968-11103F1906BE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F5B4-8040-468B-A031-63106F775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E830-5D87-4177-A39F-E76D4187DD0D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2F62-6CE6-4321-B87A-363350B4E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36EE-D87E-4780-9051-BB74529DFA86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0E63-EABC-4501-BA6D-DDA9F6F75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5D5D-872C-40C5-A72C-0A25DD419B9B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609B-BA22-451E-A9EF-B6CCFD22B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27B9-4727-4180-9002-6F689FFBEABF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4FCA-DA50-4F90-8CE6-D32C6BA75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3252-38E9-47D7-A568-F90121A50763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13A6-14EC-43F8-B4B1-56D4D2617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A67B8CA-255D-4258-AE75-C8E9B24A663A}" type="datetimeFigureOut">
              <a:rPr lang="ru-RU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CB7AB09-350C-42DC-B40D-591F52798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353425" cy="1584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Отчет о реализации инновационного проекта 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141663"/>
            <a:ext cx="8064500" cy="2886075"/>
          </a:xfrm>
        </p:spPr>
        <p:txBody>
          <a:bodyPr rtlCol="0">
            <a:normAutofit fontScale="92500" lnSpcReduction="10000"/>
          </a:bodyPr>
          <a:lstStyle/>
          <a:p>
            <a:pPr marL="109537" eaLnBrk="0" hangingPunc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«Организация межсетевого взаимодействия по подготовке детей старшего дошкольного возраста к сдаче норм Всероссийского физкультурно-спортивного комплекса 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ГТО</a:t>
            </a:r>
            <a:r>
              <a:rPr 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Результаты анкетирования педагогов</a:t>
            </a:r>
            <a:endParaRPr lang="ru-RU" sz="36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132589"/>
              </p:ext>
            </p:extLst>
          </p:nvPr>
        </p:nvGraphicFramePr>
        <p:xfrm>
          <a:off x="323528" y="1412776"/>
          <a:ext cx="8640960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6840760"/>
                <a:gridCol w="1800200"/>
              </a:tblGrid>
              <a:tr h="2880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Оцените степень своего знания содержания комплекса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ГТО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Практически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чел – 4%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 немного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 чел – 30%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 удовлетворительно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 чел – 45%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 хорошо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 чел – 20%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Знаю отлично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чел – 1%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Оцените свою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подготовке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детей старшего дошкольного возраста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сдаче норм ВФСК «ГТО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 отсутствует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чел -7%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 частичная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 чел – 42%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удовлетворительная, готовы в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основном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 чел – 21%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хорошая, готовы в большей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степени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чел – 24%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Готовность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отличная, готовы в полной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мере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чел – 6%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акое условие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 наибольшей мере тормозит введение комплекса ГТО в ДОО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РППС ДОО не готова к внедрению комплекса «ГТО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чел – 32%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Дополнительная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нагрузка на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воспитателей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чел – 34%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Отсутствие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заинтересованности у детей старшего дошкольного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чел – 7%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Малая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информированность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чел – 15%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Низкое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физическое развитие детей старшего дошкольного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чел – 12%</a:t>
                      </a:r>
                    </a:p>
                  </a:txBody>
                  <a:tcPr marL="32858" marR="32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263" y="1474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876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Открытие спортивной площадки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2016 Спортплощадка\IMG_9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5712"/>
            <a:ext cx="3968915" cy="22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16 Спортплощадка\IMG_9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1861"/>
            <a:ext cx="4116428" cy="23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16 Спортплощадка\IMG_9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58"/>
            <a:ext cx="3834108" cy="21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016 Спортплощадка\IMG_93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7280"/>
            <a:ext cx="3849182" cy="21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0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Опрос родителей</a:t>
            </a:r>
            <a:endParaRPr lang="ru-RU" sz="4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97333"/>
              </p:ext>
            </p:extLst>
          </p:nvPr>
        </p:nvGraphicFramePr>
        <p:xfrm>
          <a:off x="683568" y="1052736"/>
          <a:ext cx="7848872" cy="5306264"/>
        </p:xfrm>
        <a:graphic>
          <a:graphicData uri="http://schemas.openxmlformats.org/drawingml/2006/table">
            <a:tbl>
              <a:tblPr firstRow="1" firstCol="1" bandRow="1"/>
              <a:tblGrid>
                <a:gridCol w="6264696"/>
                <a:gridCol w="1584176"/>
              </a:tblGrid>
              <a:tr h="288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Оцените степень своего знания содержания комплекса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ГТО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 не знаю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чел – 16%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знаю немного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 чел – 44%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знаю удовлетворительно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чел – 21%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знаю хорошо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чел – 14%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знаю отлично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чел – 5%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Каково ваше отношение к сдаче норм ГТО первой ступени Вашим ребенком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крайне отрицательное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- 3%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отрицательное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чел – 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нейтральное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 чел – 35%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положительное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 чел – 44%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самое положительное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чел – 14%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Я бы хотел (а), чтобы мой ребенок…</a:t>
                      </a: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обязательно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попробовал сдать нормативы ГТО первой ступени;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–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4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развивался физически, но не сдавал нормативы;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– 45%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имел отношения к спорту и физическому развитию в целом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чел – 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4.Сдача норм ГТО для Вашего ребенка — это…</a:t>
                      </a: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укрепление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здоровья;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– 59%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преимущество при сдаче нормативов в начальной школе и позднее;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– 17%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возможность получить знак отличия (значок);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чел – 5%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возможность добиться спортивных успехов;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чел – 13%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1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ничего не значит.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чел – 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23" marR="51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2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5905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Спортивный праздник с родителями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2016 Совместное занятия с род-ми Кост\IMG_9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87033"/>
            <a:ext cx="4547733" cy="25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16 Совместное занятия с род-ми Кост\IMG_9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6976"/>
            <a:ext cx="4023041" cy="22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016 Совместное занятия с род-ми Кост\IMG_9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23" y="1268760"/>
            <a:ext cx="3791305" cy="25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16 Совместное занятия с род-ми Кост\IMG_9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47" y="3952933"/>
            <a:ext cx="4464114" cy="25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0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Новогодняя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футбольная елка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IMG_9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792"/>
            <a:ext cx="4167697" cy="23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IMG_9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5859" y="2537069"/>
            <a:ext cx="44808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G_9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4326461" cy="24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Инновационный продукт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Описание модели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межсетевого взаимодействия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дошкольной образовательной организации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школы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по подготовке детей к сдаче норм ВФСК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ГТО.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Рекомендации по реализации системы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физкультурно-оздоровительной работы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направленной на подготовку детей старшего дошкольного возраста к сдаче норм Всероссийского физкультурно-спортивного комплекса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ГТО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через организацию межсетевого взаимодействия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Физкультурно-оздоровительные программы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, направленные на повышение двигательной активности детей, формирование их интереса к занятиям физкультурой и спортом и осознанного отношения к сохранению и укреплению здоровья.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7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Участники проекта: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2437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Муниципальные дошкольные образовательные учреждения города Ярославля </a:t>
            </a:r>
          </a:p>
          <a:p>
            <a:pPr marL="109537" inden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«Детские сады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11, 109, 126, 130, 183, 235»</a:t>
            </a:r>
          </a:p>
          <a:p>
            <a:pPr marL="452437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452437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Муниципальные образовательные учреждения 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Средние школы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5, 10, 81, 90»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Сроки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реализации </a:t>
            </a:r>
            <a:r>
              <a:rPr lang="ru-RU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проекта: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СЕНТЯБРЬ 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2016 – АВГУСТ 2019</a:t>
            </a:r>
          </a:p>
          <a:p>
            <a:pPr marL="365125" indent="-255588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ru-RU" sz="2700" dirty="0">
              <a:solidFill>
                <a:prstClr val="black"/>
              </a:solidFill>
              <a:latin typeface="Lucida Sans Unicode"/>
            </a:endParaRP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/>
                <a:latin typeface="Arial" charset="0"/>
              </a:rPr>
              <a:t>Цель проекта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algn="ctr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Разработка системы </a:t>
            </a:r>
          </a:p>
          <a:p>
            <a:pPr marL="107950" indent="0" algn="ctr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физкультурно-оздоровительной работы, направленной на подготовку</a:t>
            </a:r>
          </a:p>
          <a:p>
            <a:pPr marL="107950" indent="0" algn="ctr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детей старшего дошкольного возраста </a:t>
            </a:r>
          </a:p>
          <a:p>
            <a:pPr marL="107950" indent="0" algn="ctr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к сдаче норм Всероссийского</a:t>
            </a:r>
          </a:p>
          <a:p>
            <a:pPr marL="107950" indent="0" algn="ctr" eaLnBrk="0" hangingPunct="0"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физкультурно-спортивного комплекса «ГТО» в школе через организацию межсетевого взаимодействия</a:t>
            </a:r>
            <a:endParaRPr lang="ru-RU" sz="2800" dirty="0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857750"/>
          </a:xfrm>
        </p:spPr>
        <p:txBody>
          <a:bodyPr>
            <a:normAutofit/>
          </a:bodyPr>
          <a:lstStyle/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Отсутствие 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общих требований к содержанию средств физической подготовки и их применения в процессе выполнения детьми физических упражнений, соотнесенных с контрольными тестами в  ВФСК ГТО</a:t>
            </a:r>
          </a:p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Отсутствие 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обязательных требований к выполнению нормативов по физической подготовке во ФГОС ДО</a:t>
            </a:r>
          </a:p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 charset="0"/>
              <a:buNone/>
            </a:pP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07950" indent="0" algn="just" eaLnBrk="0" hangingPunct="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Недостаточный 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уровень преемственности программ физического развития детей дошкольного возраста и  младших школьников</a:t>
            </a:r>
          </a:p>
          <a:p>
            <a:pPr marL="107950" indent="0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Реализация проекта</a:t>
            </a:r>
          </a:p>
        </p:txBody>
      </p:sp>
      <p:graphicFrame>
        <p:nvGraphicFramePr>
          <p:cNvPr id="17423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84421"/>
              </p:ext>
            </p:extLst>
          </p:nvPr>
        </p:nvGraphicFramePr>
        <p:xfrm>
          <a:off x="611188" y="1268413"/>
          <a:ext cx="8137525" cy="4572000"/>
        </p:xfrm>
        <a:graphic>
          <a:graphicData uri="http://schemas.openxmlformats.org/drawingml/2006/table">
            <a:tbl>
              <a:tblPr/>
              <a:tblGrid>
                <a:gridCol w="3024187"/>
                <a:gridCol w="5113338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Задачи инновационного  проекта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651" marR="18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формы работы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651" marR="186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Разработать необходимую нормативно-правовую документацию ОУ, регламентирующую деятельность образовательных учреждений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651" marR="186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Изучение нормативно-правовой базы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: законы и постановления РФ, правительства ЯО, приказы и письма Агентства по физической культуре и спорту ЯО об организации деятельности образовательных организаций в части внедрения комплекса «ГТО»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Организационное собрание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участников муниципальной инновационной площадки в рамках 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Рабочая группа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разработке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правового пакета документов, определяющих деятельность образовательной организации в рамках муниципальной инновационной площадки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8651" marR="186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1" name="Rectangle 1"/>
          <p:cNvSpPr>
            <a:spLocks noChangeArrowheads="1"/>
          </p:cNvSpPr>
          <p:nvPr/>
        </p:nvSpPr>
        <p:spPr bwMode="auto">
          <a:xfrm>
            <a:off x="3203575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70555"/>
              </p:ext>
            </p:extLst>
          </p:nvPr>
        </p:nvGraphicFramePr>
        <p:xfrm>
          <a:off x="827088" y="1484313"/>
          <a:ext cx="7777162" cy="4103688"/>
        </p:xfrm>
        <a:graphic>
          <a:graphicData uri="http://schemas.openxmlformats.org/drawingml/2006/table">
            <a:tbl>
              <a:tblPr/>
              <a:tblGrid>
                <a:gridCol w="3055937"/>
                <a:gridCol w="4721225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Задачи инновационного проекта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формы работы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Обеспечить информационное сопровождение участников образовательных отношений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создать единое образовательное пространство при сотрудничестве семьи и детского сада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359" marR="35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Создание страницы на сайте образовательной организации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освещающей деятельность муниципального инновационного проекта.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Выпуск электронного журнала, наглядная информация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38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dirty="0"/>
          </a:p>
        </p:txBody>
      </p:sp>
      <p:graphicFrame>
        <p:nvGraphicFramePr>
          <p:cNvPr id="19477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94008"/>
              </p:ext>
            </p:extLst>
          </p:nvPr>
        </p:nvGraphicFramePr>
        <p:xfrm>
          <a:off x="683568" y="1124744"/>
          <a:ext cx="7704137" cy="5206280"/>
        </p:xfrm>
        <a:graphic>
          <a:graphicData uri="http://schemas.openxmlformats.org/drawingml/2006/table">
            <a:tbl>
              <a:tblPr/>
              <a:tblGrid>
                <a:gridCol w="2879675"/>
                <a:gridCol w="482446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Задачи инновационного проекта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формы работы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Повысить профессиональную компетентность педагогических и управленческих работников в части….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359" marR="35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Разработка предложений по оптимизации организации межсетевого взаимодействия по внедрению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Круглый стол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для участников проекта: «Система работы по приобщению детей дошкольного возраста к ВФСК ГТО через организацию межсетевого взаимодействия»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Анкетирование педагогов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образовательных организаций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Деловая игра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«Профессиональная готовность педагогов к подготовке внедрения ВФСК ГТО первой ступени в ДОО: актуальные проблемы, механизмы решения и перспективы развития»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5359" marR="353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51722"/>
              </p:ext>
            </p:extLst>
          </p:nvPr>
        </p:nvGraphicFramePr>
        <p:xfrm>
          <a:off x="827584" y="1772816"/>
          <a:ext cx="7632848" cy="4328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90532"/>
                <a:gridCol w="4642316"/>
              </a:tblGrid>
              <a:tr h="553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Задачи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инновационного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формы работы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Внедрять в работу современные образовательные технологии, ориентированные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индивидуальное развитие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22630" marR="2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Разработка комплекса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мер, направленных на повышение уровня заинтересованности и ответственности родителей в ЗОЖ и подготовке детей к будущей сдаче норм ГТО первой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ступени в школе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Опрос родителей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обучающихся в дошкольных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образовательных организациях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Семинар-практикум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участников проекта «Как обеспечить заинтересованность родителей к деятельности ДОО по подготовке детей к сдаче норм ГТО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?»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630" marR="2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65796"/>
              </p:ext>
            </p:extLst>
          </p:nvPr>
        </p:nvGraphicFramePr>
        <p:xfrm>
          <a:off x="755576" y="1484784"/>
          <a:ext cx="7848873" cy="4428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96548"/>
                <a:gridCol w="4952325"/>
              </a:tblGrid>
              <a:tr h="87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Задачи инновационного проекта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деятельности,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формы работы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2630" marR="2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Создать материально-бытовые условия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развивающую предметно-пространственную среду, обеспечивающую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полноценное физическое развитие детей и подготовку их к сдаче норм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ГТО в школе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630" marR="2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Выделить перечень требований к РППС дошкольной организации в области «Физическое развитие», способствующих эффективной подготовке детей дошкольного возраста к сдаче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 ВФСК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ГТО первой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ступени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Круглый стол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«Обогащение РППС, как одно из условий положительной динамики в подготовке детей старшего дошкольного возраста к сдаче норм ВФСК ГТО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открытие спортивной площадки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МДОУ «Детском саду № 183»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630" marR="2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557</TotalTime>
  <Words>965</Words>
  <Application>Microsoft Office PowerPoint</Application>
  <PresentationFormat>Экран (4:3)</PresentationFormat>
  <Paragraphs>173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Отчет о реализации инновационного проекта </vt:lpstr>
      <vt:lpstr>Презентация PowerPoint</vt:lpstr>
      <vt:lpstr>Цель проекта</vt:lpstr>
      <vt:lpstr>Проблемы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Результаты анкетирования педагогов</vt:lpstr>
      <vt:lpstr>Открытие спортивной площадки</vt:lpstr>
      <vt:lpstr>Опрос родителей</vt:lpstr>
      <vt:lpstr>Спортивный праздник с родителями</vt:lpstr>
      <vt:lpstr>Новогодняя  футбольная елка</vt:lpstr>
      <vt:lpstr>Инновационный продукт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инновационного проекта </dc:title>
  <dc:creator>Пользователь</dc:creator>
  <cp:lastModifiedBy>Пользователь</cp:lastModifiedBy>
  <cp:revision>39</cp:revision>
  <dcterms:created xsi:type="dcterms:W3CDTF">2017-01-17T07:28:04Z</dcterms:created>
  <dcterms:modified xsi:type="dcterms:W3CDTF">2017-01-25T08:19:02Z</dcterms:modified>
</cp:coreProperties>
</file>