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70" r:id="rId5"/>
    <p:sldId id="271" r:id="rId6"/>
    <p:sldId id="265" r:id="rId7"/>
    <p:sldId id="269" r:id="rId8"/>
    <p:sldId id="264" r:id="rId9"/>
    <p:sldId id="263" r:id="rId10"/>
    <p:sldId id="260" r:id="rId11"/>
    <p:sldId id="267" r:id="rId12"/>
    <p:sldId id="261" r:id="rId13"/>
    <p:sldId id="272"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C4FBE9F-94C6-4E36-9E60-BBFE9E89F3E8}" type="datetimeFigureOut">
              <a:rPr lang="ru-RU"/>
              <a:pPr>
                <a:defRPr/>
              </a:pPr>
              <a:t>10.05.2017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782DB11-DE72-449F-98FD-71523967AC2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DC60289-79FA-44F2-953D-16B216EB0F85}" type="datetimeFigureOut">
              <a:rPr lang="ru-RU"/>
              <a:pPr>
                <a:defRPr/>
              </a:pPr>
              <a:t>10.05.2017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20124A-2F3D-42EB-A1A7-F166C6B0D45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CE76354-8C71-4DD9-ADB3-97C5D31ECE33}" type="datetimeFigureOut">
              <a:rPr lang="ru-RU"/>
              <a:pPr>
                <a:defRPr/>
              </a:pPr>
              <a:t>10.05.2017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089DEC3-A60D-4FAF-9AE1-370D18E5662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1103290-08E8-4B80-9996-B776E38ABFC9}" type="datetimeFigureOut">
              <a:rPr lang="ru-RU"/>
              <a:pPr>
                <a:defRPr/>
              </a:pPr>
              <a:t>10.05.2017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A8D4A6A-47F8-4DE0-B03C-08A7F975614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A587C6A-3370-4264-BBD2-AD011DB5DBED}" type="datetimeFigureOut">
              <a:rPr lang="ru-RU"/>
              <a:pPr>
                <a:defRPr/>
              </a:pPr>
              <a:t>10.05.2017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4DDBD8B-AD58-4D16-913B-A8A0F6582E9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16ECA03-C0F8-4FC9-9532-02E345D8A9BA}" type="datetimeFigureOut">
              <a:rPr lang="ru-RU"/>
              <a:pPr>
                <a:defRPr/>
              </a:pPr>
              <a:t>10.05.2017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F69865F-BE2E-42BC-9C63-C1E6E3DD381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067BC1D-CAE3-4C55-94AD-55BBC3A450B2}" type="datetimeFigureOut">
              <a:rPr lang="ru-RU"/>
              <a:pPr>
                <a:defRPr/>
              </a:pPr>
              <a:t>10.05.2017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1EECA09-5434-440C-8993-A9CEA8143E8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89E0BC0-C9DB-425A-B215-1A3FB672BA28}" type="datetimeFigureOut">
              <a:rPr lang="ru-RU"/>
              <a:pPr>
                <a:defRPr/>
              </a:pPr>
              <a:t>10.05.2017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C6AF314-9478-4955-920C-0CFE8FCA589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EECAE3F-ED42-40D0-A74C-D3444EDB1F46}" type="datetimeFigureOut">
              <a:rPr lang="ru-RU"/>
              <a:pPr>
                <a:defRPr/>
              </a:pPr>
              <a:t>10.05.2017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E8F114C-640E-4880-8341-7FE6B0AA12C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1A530A8-3596-4F9D-8B86-F9BB3D558501}" type="datetimeFigureOut">
              <a:rPr lang="ru-RU"/>
              <a:pPr>
                <a:defRPr/>
              </a:pPr>
              <a:t>10.05.2017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EA31AE1-EE21-46AF-9ABE-09B41A7CB87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1D0A0E9-2D5D-4E8D-8B06-09806B7374CA}" type="datetimeFigureOut">
              <a:rPr lang="ru-RU"/>
              <a:pPr>
                <a:defRPr/>
              </a:pPr>
              <a:t>10.05.2017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99D2A61-A448-41F7-AE15-50C65906BA2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85D7834-ECBB-4E12-BB11-C8F9391CA46C}" type="datetimeFigureOut">
              <a:rPr lang="ru-RU"/>
              <a:pPr>
                <a:defRPr/>
              </a:pPr>
              <a:t>10.05.2017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963B9D5-4FA5-46B6-A11F-F66AA635FFE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157788"/>
            <a:ext cx="9144000" cy="170021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rtlCol="0">
            <a:normAutofit fontScale="90000"/>
          </a:bodyPr>
          <a:lstStyle/>
          <a:p>
            <a:pPr fontAlgn="auto">
              <a:spcAft>
                <a:spcPts val="0"/>
              </a:spcAft>
              <a:defRPr/>
            </a:pPr>
            <a:r>
              <a:rPr lang="ru-RU" sz="4000" i="1" dirty="0" smtClean="0"/>
              <a:t/>
            </a:r>
            <a:br>
              <a:rPr lang="ru-RU" sz="4000" i="1" dirty="0" smtClean="0"/>
            </a:br>
            <a:r>
              <a:rPr lang="ru-RU" sz="3600" i="1" dirty="0" smtClean="0">
                <a:solidFill>
                  <a:schemeClr val="accent4">
                    <a:lumMod val="75000"/>
                  </a:schemeClr>
                </a:solidFill>
              </a:rPr>
              <a:t>Презентация проекта</a:t>
            </a:r>
            <a:br>
              <a:rPr lang="ru-RU" sz="3600" i="1" dirty="0" smtClean="0">
                <a:solidFill>
                  <a:schemeClr val="accent4">
                    <a:lumMod val="75000"/>
                  </a:schemeClr>
                </a:solidFill>
              </a:rPr>
            </a:br>
            <a:r>
              <a:rPr lang="ru-RU" sz="3600" i="1" dirty="0" smtClean="0">
                <a:solidFill>
                  <a:schemeClr val="accent4">
                    <a:lumMod val="75000"/>
                  </a:schemeClr>
                </a:solidFill>
              </a:rPr>
              <a:t>«Красавица Матрешка – народная игрушка»</a:t>
            </a:r>
            <a:br>
              <a:rPr lang="ru-RU" sz="3600" i="1" dirty="0" smtClean="0">
                <a:solidFill>
                  <a:schemeClr val="accent4">
                    <a:lumMod val="75000"/>
                  </a:schemeClr>
                </a:solidFill>
              </a:rPr>
            </a:br>
            <a:endParaRPr lang="ru-RU" sz="3600" i="1" dirty="0">
              <a:solidFill>
                <a:schemeClr val="accent4">
                  <a:lumMod val="75000"/>
                </a:schemeClr>
              </a:solidFill>
            </a:endParaRPr>
          </a:p>
        </p:txBody>
      </p:sp>
      <p:pic>
        <p:nvPicPr>
          <p:cNvPr id="13314" name="Объект 9"/>
          <p:cNvPicPr>
            <a:picLocks noGrp="1" noChangeAspect="1"/>
          </p:cNvPicPr>
          <p:nvPr>
            <p:ph idx="1"/>
          </p:nvPr>
        </p:nvPicPr>
        <p:blipFill>
          <a:blip r:embed="rId2"/>
          <a:srcRect/>
          <a:stretch>
            <a:fillRect/>
          </a:stretch>
        </p:blipFill>
        <p:spPr>
          <a:xfrm>
            <a:off x="0" y="0"/>
            <a:ext cx="9144000" cy="5516563"/>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Autofit/>
          </a:bodyPr>
          <a:lstStyle/>
          <a:p>
            <a:pPr algn="l"/>
            <a:r>
              <a:rPr lang="ru-RU" sz="3200" u="sng" dirty="0" smtClean="0">
                <a:solidFill>
                  <a:schemeClr val="tx1">
                    <a:lumMod val="85000"/>
                    <a:lumOff val="15000"/>
                  </a:schemeClr>
                </a:solidFill>
              </a:rPr>
              <a:t>Предполагаемый результат проекта: </a:t>
            </a:r>
            <a:r>
              <a:rPr lang="ru-RU" sz="3200" dirty="0" smtClean="0">
                <a:solidFill>
                  <a:schemeClr val="tx1">
                    <a:lumMod val="85000"/>
                    <a:lumOff val="15000"/>
                  </a:schemeClr>
                </a:solidFill>
              </a:rPr>
              <a:t/>
            </a:r>
            <a:br>
              <a:rPr lang="ru-RU" sz="3200" dirty="0" smtClean="0">
                <a:solidFill>
                  <a:schemeClr val="tx1">
                    <a:lumMod val="85000"/>
                    <a:lumOff val="15000"/>
                  </a:schemeClr>
                </a:solidFill>
              </a:rPr>
            </a:br>
            <a:r>
              <a:rPr lang="ru-RU" sz="3200" dirty="0" smtClean="0">
                <a:solidFill>
                  <a:schemeClr val="tx1">
                    <a:lumMod val="85000"/>
                    <a:lumOff val="15000"/>
                  </a:schemeClr>
                </a:solidFill>
              </a:rPr>
              <a:t>1. Заинтересованность детей русской народной  игрушкой «Матрешкой», </a:t>
            </a:r>
            <a:r>
              <a:rPr lang="ru-RU" sz="3200" dirty="0" smtClean="0">
                <a:solidFill>
                  <a:schemeClr val="tx1">
                    <a:lumMod val="85000"/>
                    <a:lumOff val="15000"/>
                  </a:schemeClr>
                </a:solidFill>
              </a:rPr>
              <a:t>проявление </a:t>
            </a:r>
            <a:r>
              <a:rPr lang="ru-RU" sz="3200" dirty="0" smtClean="0">
                <a:solidFill>
                  <a:schemeClr val="tx1">
                    <a:lumMod val="85000"/>
                    <a:lumOff val="15000"/>
                  </a:schemeClr>
                </a:solidFill>
              </a:rPr>
              <a:t>их познавательной активности.</a:t>
            </a:r>
            <a:br>
              <a:rPr lang="ru-RU" sz="3200" dirty="0" smtClean="0">
                <a:solidFill>
                  <a:schemeClr val="tx1">
                    <a:lumMod val="85000"/>
                    <a:lumOff val="15000"/>
                  </a:schemeClr>
                </a:solidFill>
              </a:rPr>
            </a:br>
            <a:r>
              <a:rPr lang="ru-RU" sz="3200" dirty="0" smtClean="0">
                <a:solidFill>
                  <a:schemeClr val="tx1">
                    <a:lumMod val="85000"/>
                    <a:lumOff val="15000"/>
                  </a:schemeClr>
                </a:solidFill>
              </a:rPr>
              <a:t>2. Приобретение детьми навыков пользования игрушкой и различными способами игр с ней.</a:t>
            </a:r>
            <a:br>
              <a:rPr lang="ru-RU" sz="3200" dirty="0" smtClean="0">
                <a:solidFill>
                  <a:schemeClr val="tx1">
                    <a:lumMod val="85000"/>
                    <a:lumOff val="15000"/>
                  </a:schemeClr>
                </a:solidFill>
              </a:rPr>
            </a:br>
            <a:r>
              <a:rPr lang="ru-RU" sz="3200" dirty="0" smtClean="0">
                <a:solidFill>
                  <a:schemeClr val="tx1">
                    <a:lumMod val="85000"/>
                    <a:lumOff val="15000"/>
                  </a:schemeClr>
                </a:solidFill>
              </a:rPr>
              <a:t>3. Повышение уровня удовлетворенности родителей процессом развития ребенка в детском саду в рамках личностно – ориентированного подхода.</a:t>
            </a:r>
            <a:br>
              <a:rPr lang="ru-RU" sz="3200" dirty="0" smtClean="0">
                <a:solidFill>
                  <a:schemeClr val="tx1">
                    <a:lumMod val="85000"/>
                    <a:lumOff val="15000"/>
                  </a:schemeClr>
                </a:solidFill>
              </a:rPr>
            </a:br>
            <a:r>
              <a:rPr lang="ru-RU" sz="2800" i="1" dirty="0" smtClean="0">
                <a:solidFill>
                  <a:srgbClr val="77933C"/>
                </a:solidFill>
              </a:rPr>
              <a:t/>
            </a:r>
            <a:br>
              <a:rPr lang="ru-RU" sz="2800" i="1" dirty="0" smtClean="0">
                <a:solidFill>
                  <a:srgbClr val="77933C"/>
                </a:solidFill>
              </a:rPr>
            </a:br>
            <a:r>
              <a:rPr lang="ru-RU" sz="2800" i="1" dirty="0" smtClean="0">
                <a:solidFill>
                  <a:srgbClr val="77933C"/>
                </a:solidFill>
              </a:rPr>
              <a:t/>
            </a:r>
            <a:br>
              <a:rPr lang="ru-RU" sz="2800" i="1" dirty="0" smtClean="0">
                <a:solidFill>
                  <a:srgbClr val="77933C"/>
                </a:solidFill>
              </a:rPr>
            </a:br>
            <a:r>
              <a:rPr lang="ru-RU" sz="2800" i="1" dirty="0" smtClean="0"/>
              <a:t/>
            </a:r>
            <a:br>
              <a:rPr lang="ru-RU" sz="2800" i="1" dirty="0" smtClean="0"/>
            </a:br>
            <a:endParaRPr lang="ru-RU" sz="3200" dirty="0" smtClean="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5013176"/>
            <a:ext cx="8208911" cy="184482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normAutofit fontScale="90000"/>
          </a:bodyPr>
          <a:lstStyle/>
          <a:p>
            <a:pPr algn="l"/>
            <a:r>
              <a:rPr lang="ru-RU" sz="2800" dirty="0" smtClean="0">
                <a:solidFill>
                  <a:schemeClr val="tx1">
                    <a:lumMod val="85000"/>
                    <a:lumOff val="15000"/>
                  </a:schemeClr>
                </a:solidFill>
              </a:rPr>
              <a:t/>
            </a:r>
            <a:br>
              <a:rPr lang="ru-RU" sz="2800" dirty="0" smtClean="0">
                <a:solidFill>
                  <a:schemeClr val="tx1">
                    <a:lumMod val="85000"/>
                    <a:lumOff val="15000"/>
                  </a:schemeClr>
                </a:solidFill>
              </a:rPr>
            </a:br>
            <a:r>
              <a:rPr lang="ru-RU" sz="2800" dirty="0" smtClean="0">
                <a:solidFill>
                  <a:schemeClr val="tx1">
                    <a:lumMod val="85000"/>
                    <a:lumOff val="15000"/>
                  </a:schemeClr>
                </a:solidFill>
              </a:rPr>
              <a:t>Реализация проекта  будет осуществляться в 3 этапа:</a:t>
            </a:r>
            <a:br>
              <a:rPr lang="ru-RU" sz="2800" dirty="0" smtClean="0">
                <a:solidFill>
                  <a:schemeClr val="tx1">
                    <a:lumMod val="85000"/>
                    <a:lumOff val="15000"/>
                  </a:schemeClr>
                </a:solidFill>
              </a:rPr>
            </a:br>
            <a:r>
              <a:rPr lang="ru-RU" sz="2800" dirty="0" smtClean="0">
                <a:solidFill>
                  <a:schemeClr val="tx1">
                    <a:lumMod val="85000"/>
                    <a:lumOff val="15000"/>
                  </a:schemeClr>
                </a:solidFill>
              </a:rPr>
              <a:t>подготовительный, основной, рефлексия.  </a:t>
            </a:r>
            <a:br>
              <a:rPr lang="ru-RU" sz="2800" dirty="0" smtClean="0">
                <a:solidFill>
                  <a:schemeClr val="tx1">
                    <a:lumMod val="85000"/>
                    <a:lumOff val="15000"/>
                  </a:schemeClr>
                </a:solidFill>
              </a:rPr>
            </a:br>
            <a:r>
              <a:rPr lang="ru-RU" sz="2800" u="sng" dirty="0" smtClean="0">
                <a:solidFill>
                  <a:schemeClr val="tx1">
                    <a:lumMod val="85000"/>
                    <a:lumOff val="15000"/>
                  </a:schemeClr>
                </a:solidFill>
              </a:rPr>
              <a:t>Подготовительный</a:t>
            </a:r>
            <a:r>
              <a:rPr lang="ru-RU" sz="2500" dirty="0" smtClean="0">
                <a:solidFill>
                  <a:srgbClr val="4F6228"/>
                </a:solidFill>
              </a:rPr>
              <a:t/>
            </a:r>
            <a:br>
              <a:rPr lang="ru-RU" sz="2500" dirty="0" smtClean="0">
                <a:solidFill>
                  <a:srgbClr val="4F6228"/>
                </a:solidFill>
              </a:rPr>
            </a:br>
            <a:r>
              <a:rPr lang="ru-RU" sz="2500" u="sng" dirty="0" smtClean="0">
                <a:solidFill>
                  <a:schemeClr val="tx1">
                    <a:lumMod val="85000"/>
                    <a:lumOff val="15000"/>
                  </a:schemeClr>
                </a:solidFill>
              </a:rPr>
              <a:t>Для педагогов:</a:t>
            </a:r>
            <a:br>
              <a:rPr lang="ru-RU" sz="2500" u="sng" dirty="0" smtClean="0">
                <a:solidFill>
                  <a:schemeClr val="tx1">
                    <a:lumMod val="85000"/>
                    <a:lumOff val="15000"/>
                  </a:schemeClr>
                </a:solidFill>
              </a:rPr>
            </a:br>
            <a:r>
              <a:rPr lang="ru-RU" sz="2500" dirty="0" smtClean="0">
                <a:solidFill>
                  <a:schemeClr val="tx1">
                    <a:lumMod val="85000"/>
                    <a:lumOff val="15000"/>
                  </a:schemeClr>
                </a:solidFill>
              </a:rPr>
              <a:t>1. Подбор методической литературы по теме. </a:t>
            </a:r>
            <a:br>
              <a:rPr lang="ru-RU" sz="2500" dirty="0" smtClean="0">
                <a:solidFill>
                  <a:schemeClr val="tx1">
                    <a:lumMod val="85000"/>
                    <a:lumOff val="15000"/>
                  </a:schemeClr>
                </a:solidFill>
              </a:rPr>
            </a:br>
            <a:r>
              <a:rPr lang="ru-RU" sz="2500" dirty="0" smtClean="0">
                <a:solidFill>
                  <a:schemeClr val="tx1">
                    <a:lumMod val="85000"/>
                    <a:lumOff val="15000"/>
                  </a:schemeClr>
                </a:solidFill>
              </a:rPr>
              <a:t>2. Подбор материала, подвижных  игр, изготовление пособий – дидактических игр. </a:t>
            </a:r>
            <a:br>
              <a:rPr lang="ru-RU" sz="2500" dirty="0" smtClean="0">
                <a:solidFill>
                  <a:schemeClr val="tx1">
                    <a:lumMod val="85000"/>
                    <a:lumOff val="15000"/>
                  </a:schemeClr>
                </a:solidFill>
              </a:rPr>
            </a:br>
            <a:r>
              <a:rPr lang="ru-RU" sz="2400" dirty="0" smtClean="0">
                <a:solidFill>
                  <a:schemeClr val="tx1">
                    <a:lumMod val="85000"/>
                    <a:lumOff val="15000"/>
                  </a:schemeClr>
                </a:solidFill>
              </a:rPr>
              <a:t>3. </a:t>
            </a:r>
            <a:r>
              <a:rPr lang="ru-RU" sz="2400" dirty="0">
                <a:solidFill>
                  <a:schemeClr val="tx1">
                    <a:lumMod val="85000"/>
                    <a:lumOff val="15000"/>
                  </a:schemeClr>
                </a:solidFill>
              </a:rPr>
              <a:t>Подбор танца, песен по теме.</a:t>
            </a:r>
            <a:r>
              <a:rPr lang="ru-RU" sz="2400" dirty="0">
                <a:solidFill>
                  <a:schemeClr val="tx1">
                    <a:lumMod val="85000"/>
                    <a:lumOff val="15000"/>
                  </a:schemeClr>
                </a:solidFill>
                <a:latin typeface="Arial" charset="0"/>
              </a:rPr>
              <a:t/>
            </a:r>
            <a:br>
              <a:rPr lang="ru-RU" sz="2400" dirty="0">
                <a:solidFill>
                  <a:schemeClr val="tx1">
                    <a:lumMod val="85000"/>
                    <a:lumOff val="15000"/>
                  </a:schemeClr>
                </a:solidFill>
                <a:latin typeface="Arial" charset="0"/>
              </a:rPr>
            </a:br>
            <a:r>
              <a:rPr lang="ru-RU" sz="2200" u="sng" dirty="0" smtClean="0">
                <a:solidFill>
                  <a:schemeClr val="tx1">
                    <a:lumMod val="85000"/>
                    <a:lumOff val="15000"/>
                  </a:schemeClr>
                </a:solidFill>
                <a:latin typeface="Arial" charset="0"/>
              </a:rPr>
              <a:t>Для родителей:</a:t>
            </a:r>
            <a:r>
              <a:rPr lang="ru-RU" sz="2500" u="sng" dirty="0">
                <a:solidFill>
                  <a:schemeClr val="tx1">
                    <a:lumMod val="85000"/>
                    <a:lumOff val="15000"/>
                  </a:schemeClr>
                </a:solidFill>
                <a:latin typeface="Arial" charset="0"/>
              </a:rPr>
              <a:t/>
            </a:r>
            <a:br>
              <a:rPr lang="ru-RU" sz="2500" u="sng" dirty="0">
                <a:solidFill>
                  <a:schemeClr val="tx1">
                    <a:lumMod val="85000"/>
                    <a:lumOff val="15000"/>
                  </a:schemeClr>
                </a:solidFill>
                <a:latin typeface="Arial" charset="0"/>
              </a:rPr>
            </a:br>
            <a:r>
              <a:rPr lang="ru-RU" sz="2500" dirty="0" smtClean="0">
                <a:solidFill>
                  <a:schemeClr val="tx1">
                    <a:lumMod val="85000"/>
                    <a:lumOff val="15000"/>
                  </a:schemeClr>
                </a:solidFill>
              </a:rPr>
              <a:t>Беседа с родителями о теме и цели проекта, приглашение поучаствовать.</a:t>
            </a:r>
            <a:br>
              <a:rPr lang="ru-RU" sz="2500" dirty="0" smtClean="0">
                <a:solidFill>
                  <a:schemeClr val="tx1">
                    <a:lumMod val="85000"/>
                    <a:lumOff val="15000"/>
                  </a:schemeClr>
                </a:solidFill>
              </a:rPr>
            </a:br>
            <a:r>
              <a:rPr lang="ru-RU" sz="2500" u="sng" dirty="0" smtClean="0">
                <a:solidFill>
                  <a:schemeClr val="tx1">
                    <a:lumMod val="85000"/>
                    <a:lumOff val="15000"/>
                  </a:schemeClr>
                </a:solidFill>
              </a:rPr>
              <a:t>Для детей:</a:t>
            </a:r>
            <a:br>
              <a:rPr lang="ru-RU" sz="2500" u="sng" dirty="0" smtClean="0">
                <a:solidFill>
                  <a:schemeClr val="tx1">
                    <a:lumMod val="85000"/>
                    <a:lumOff val="15000"/>
                  </a:schemeClr>
                </a:solidFill>
              </a:rPr>
            </a:br>
            <a:r>
              <a:rPr lang="ru-RU" sz="2500" dirty="0" smtClean="0">
                <a:solidFill>
                  <a:schemeClr val="tx1">
                    <a:lumMod val="85000"/>
                    <a:lumOff val="15000"/>
                  </a:schemeClr>
                </a:solidFill>
              </a:rPr>
              <a:t>Беседа с детьми об игрушках матрёшках:</a:t>
            </a:r>
            <a:br>
              <a:rPr lang="ru-RU" sz="2500" dirty="0" smtClean="0">
                <a:solidFill>
                  <a:schemeClr val="tx1">
                    <a:lumMod val="85000"/>
                    <a:lumOff val="15000"/>
                  </a:schemeClr>
                </a:solidFill>
              </a:rPr>
            </a:br>
            <a:r>
              <a:rPr lang="ru-RU" sz="2500" dirty="0" smtClean="0">
                <a:solidFill>
                  <a:schemeClr val="tx1">
                    <a:lumMod val="85000"/>
                    <a:lumOff val="15000"/>
                  </a:schemeClr>
                </a:solidFill>
              </a:rPr>
              <a:t>- история Матрешки;</a:t>
            </a:r>
            <a:br>
              <a:rPr lang="ru-RU" sz="2500" dirty="0" smtClean="0">
                <a:solidFill>
                  <a:schemeClr val="tx1">
                    <a:lumMod val="85000"/>
                    <a:lumOff val="15000"/>
                  </a:schemeClr>
                </a:solidFill>
              </a:rPr>
            </a:br>
            <a:r>
              <a:rPr lang="ru-RU" sz="2500" dirty="0" smtClean="0">
                <a:solidFill>
                  <a:schemeClr val="tx1">
                    <a:lumMod val="85000"/>
                    <a:lumOff val="15000"/>
                  </a:schemeClr>
                </a:solidFill>
              </a:rPr>
              <a:t>- рассматривание игрушки матрёшки.</a:t>
            </a:r>
            <a:br>
              <a:rPr lang="ru-RU" sz="2500" dirty="0" smtClean="0">
                <a:solidFill>
                  <a:schemeClr val="tx1">
                    <a:lumMod val="85000"/>
                    <a:lumOff val="15000"/>
                  </a:schemeClr>
                </a:solidFill>
              </a:rPr>
            </a:br>
            <a:r>
              <a:rPr lang="ru-RU" sz="2500" dirty="0" smtClean="0">
                <a:solidFill>
                  <a:schemeClr val="tx1">
                    <a:lumMod val="85000"/>
                    <a:lumOff val="15000"/>
                  </a:schemeClr>
                </a:solidFill>
              </a:rPr>
              <a:t>- рассматривание альбома с изображением  матрешек: </a:t>
            </a:r>
            <a:r>
              <a:rPr lang="ru-RU" sz="2500" dirty="0">
                <a:solidFill>
                  <a:schemeClr val="tx1">
                    <a:lumMod val="85000"/>
                    <a:lumOff val="15000"/>
                  </a:schemeClr>
                </a:solidFill>
              </a:rPr>
              <a:t>Семеновские, </a:t>
            </a:r>
            <a:r>
              <a:rPr lang="ru-RU" sz="2500" dirty="0" err="1">
                <a:solidFill>
                  <a:schemeClr val="tx1">
                    <a:lumMod val="85000"/>
                    <a:lumOff val="15000"/>
                  </a:schemeClr>
                </a:solidFill>
              </a:rPr>
              <a:t>Полхов</a:t>
            </a:r>
            <a:r>
              <a:rPr lang="ru-RU" sz="2500" dirty="0">
                <a:solidFill>
                  <a:schemeClr val="tx1">
                    <a:lumMod val="85000"/>
                    <a:lumOff val="15000"/>
                  </a:schemeClr>
                </a:solidFill>
              </a:rPr>
              <a:t> – Майдан, Вятские, Городецкие…</a:t>
            </a:r>
            <a:br>
              <a:rPr lang="ru-RU" sz="2500" dirty="0">
                <a:solidFill>
                  <a:schemeClr val="tx1">
                    <a:lumMod val="85000"/>
                    <a:lumOff val="15000"/>
                  </a:schemeClr>
                </a:solidFill>
              </a:rPr>
            </a:br>
            <a:r>
              <a:rPr lang="ru-RU" sz="2500" i="1" dirty="0" smtClean="0">
                <a:solidFill>
                  <a:srgbClr val="77933C"/>
                </a:solidFill>
              </a:rPr>
              <a:t/>
            </a:r>
            <a:br>
              <a:rPr lang="ru-RU" sz="2500" i="1" dirty="0" smtClean="0">
                <a:solidFill>
                  <a:srgbClr val="77933C"/>
                </a:solidFill>
              </a:rPr>
            </a:br>
            <a:r>
              <a:rPr lang="ru-RU" sz="2500" i="1" dirty="0" smtClean="0">
                <a:solidFill>
                  <a:srgbClr val="77933C"/>
                </a:solidFill>
              </a:rPr>
              <a:t> </a:t>
            </a:r>
            <a:br>
              <a:rPr lang="ru-RU" sz="2500" i="1" dirty="0" smtClean="0">
                <a:solidFill>
                  <a:srgbClr val="77933C"/>
                </a:solidFill>
              </a:rPr>
            </a:br>
            <a:endParaRPr lang="ru-RU" sz="2500" i="1" dirty="0" smtClean="0">
              <a:solidFill>
                <a:srgbClr val="77933C"/>
              </a:solidFill>
              <a:latin typeface="Arial" charset="0"/>
            </a:endParaRPr>
          </a:p>
        </p:txBody>
      </p:sp>
      <p:pic>
        <p:nvPicPr>
          <p:cNvPr id="20482" name="Объект 3"/>
          <p:cNvPicPr>
            <a:picLocks noGrp="1" noChangeAspect="1"/>
          </p:cNvPicPr>
          <p:nvPr>
            <p:ph idx="1"/>
          </p:nvPr>
        </p:nvPicPr>
        <p:blipFill>
          <a:blip r:embed="rId2"/>
          <a:srcRect/>
          <a:stretch>
            <a:fillRect/>
          </a:stretch>
        </p:blipFill>
        <p:spPr>
          <a:xfrm>
            <a:off x="6116954" y="3645024"/>
            <a:ext cx="2210029" cy="18002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p:spPr>
        <p:txBody>
          <a:bodyPr rtlCol="0">
            <a:normAutofit/>
          </a:bodyPr>
          <a:lstStyle/>
          <a:p>
            <a:pPr algn="l" fontAlgn="auto">
              <a:spcAft>
                <a:spcPts val="0"/>
              </a:spcAft>
              <a:defRPr/>
            </a:pPr>
            <a:r>
              <a:rPr lang="ru-RU" sz="2800" u="sng" dirty="0" smtClean="0">
                <a:solidFill>
                  <a:schemeClr val="tx1">
                    <a:lumMod val="85000"/>
                    <a:lumOff val="15000"/>
                  </a:schemeClr>
                </a:solidFill>
              </a:rPr>
              <a:t>Основной этап</a:t>
            </a:r>
            <a:br>
              <a:rPr lang="ru-RU" sz="2800" u="sng" dirty="0" smtClean="0">
                <a:solidFill>
                  <a:schemeClr val="tx1">
                    <a:lumMod val="85000"/>
                    <a:lumOff val="15000"/>
                  </a:schemeClr>
                </a:solidFill>
              </a:rPr>
            </a:br>
            <a:r>
              <a:rPr lang="ru-RU" sz="2800" dirty="0" smtClean="0">
                <a:solidFill>
                  <a:schemeClr val="tx1">
                    <a:lumMod val="85000"/>
                    <a:lumOff val="15000"/>
                  </a:schemeClr>
                </a:solidFill>
              </a:rPr>
              <a:t>1. </a:t>
            </a:r>
            <a:r>
              <a:rPr lang="ru-RU" sz="3200" dirty="0" smtClean="0">
                <a:solidFill>
                  <a:schemeClr val="tx1">
                    <a:lumMod val="85000"/>
                    <a:lumOff val="15000"/>
                  </a:schemeClr>
                </a:solidFill>
              </a:rPr>
              <a:t>Дидактические игры на </a:t>
            </a:r>
            <a:br>
              <a:rPr lang="ru-RU" sz="3200" dirty="0" smtClean="0">
                <a:solidFill>
                  <a:schemeClr val="tx1">
                    <a:lumMod val="85000"/>
                    <a:lumOff val="15000"/>
                  </a:schemeClr>
                </a:solidFill>
              </a:rPr>
            </a:br>
            <a:r>
              <a:rPr lang="ru-RU" sz="2800" dirty="0" smtClean="0">
                <a:solidFill>
                  <a:schemeClr val="tx1">
                    <a:lumMod val="85000"/>
                    <a:lumOff val="15000"/>
                  </a:schemeClr>
                </a:solidFill>
              </a:rPr>
              <a:t>- закрепление материала: «</a:t>
            </a:r>
            <a:r>
              <a:rPr lang="ru-RU" sz="2800" dirty="0">
                <a:solidFill>
                  <a:schemeClr val="tx1">
                    <a:lumMod val="85000"/>
                    <a:lumOff val="15000"/>
                  </a:schemeClr>
                </a:solidFill>
              </a:rPr>
              <a:t>величина», ее сравнительными </a:t>
            </a:r>
            <a:r>
              <a:rPr lang="ru-RU" sz="2800" dirty="0" smtClean="0">
                <a:solidFill>
                  <a:schemeClr val="tx1">
                    <a:lumMod val="85000"/>
                    <a:lumOff val="15000"/>
                  </a:schemeClr>
                </a:solidFill>
              </a:rPr>
              <a:t>степени </a:t>
            </a:r>
            <a:r>
              <a:rPr lang="ru-RU" sz="2800" dirty="0">
                <a:solidFill>
                  <a:schemeClr val="tx1">
                    <a:lumMod val="85000"/>
                    <a:lumOff val="15000"/>
                  </a:schemeClr>
                </a:solidFill>
              </a:rPr>
              <a:t>«больше», «меньше», «самый большой», «самый маленький</a:t>
            </a:r>
            <a:r>
              <a:rPr lang="ru-RU" sz="2800" dirty="0" smtClean="0">
                <a:solidFill>
                  <a:schemeClr val="tx1">
                    <a:lumMod val="85000"/>
                    <a:lumOff val="15000"/>
                  </a:schemeClr>
                </a:solidFill>
              </a:rPr>
              <a:t>»;</a:t>
            </a:r>
            <a:br>
              <a:rPr lang="ru-RU" sz="2800" dirty="0" smtClean="0">
                <a:solidFill>
                  <a:schemeClr val="tx1">
                    <a:lumMod val="85000"/>
                    <a:lumOff val="15000"/>
                  </a:schemeClr>
                </a:solidFill>
              </a:rPr>
            </a:br>
            <a:r>
              <a:rPr lang="ru-RU" sz="2800" dirty="0" smtClean="0">
                <a:solidFill>
                  <a:schemeClr val="tx1">
                    <a:lumMod val="85000"/>
                    <a:lumOff val="15000"/>
                  </a:schemeClr>
                </a:solidFill>
              </a:rPr>
              <a:t>- построение  </a:t>
            </a:r>
            <a:r>
              <a:rPr lang="ru-RU" sz="2800" dirty="0">
                <a:solidFill>
                  <a:schemeClr val="tx1">
                    <a:lumMod val="85000"/>
                    <a:lumOff val="15000"/>
                  </a:schemeClr>
                </a:solidFill>
              </a:rPr>
              <a:t>ряда от большего к меньшему и наоборот; </a:t>
            </a:r>
            <a:r>
              <a:rPr lang="ru-RU" sz="2800" dirty="0" smtClean="0">
                <a:solidFill>
                  <a:schemeClr val="tx1">
                    <a:lumMod val="85000"/>
                    <a:lumOff val="15000"/>
                  </a:schemeClr>
                </a:solidFill>
              </a:rPr>
              <a:t/>
            </a:r>
            <a:br>
              <a:rPr lang="ru-RU" sz="2800" dirty="0" smtClean="0">
                <a:solidFill>
                  <a:schemeClr val="tx1">
                    <a:lumMod val="85000"/>
                    <a:lumOff val="15000"/>
                  </a:schemeClr>
                </a:solidFill>
              </a:rPr>
            </a:br>
            <a:r>
              <a:rPr lang="ru-RU" sz="2800" dirty="0" smtClean="0">
                <a:solidFill>
                  <a:schemeClr val="tx1">
                    <a:lumMod val="85000"/>
                    <a:lumOff val="15000"/>
                  </a:schemeClr>
                </a:solidFill>
              </a:rPr>
              <a:t>- игры с порядковым </a:t>
            </a:r>
            <a:r>
              <a:rPr lang="ru-RU" sz="2800" dirty="0">
                <a:solidFill>
                  <a:schemeClr val="tx1">
                    <a:lumMod val="85000"/>
                    <a:lumOff val="15000"/>
                  </a:schemeClr>
                </a:solidFill>
              </a:rPr>
              <a:t>и количественным </a:t>
            </a:r>
            <a:r>
              <a:rPr lang="ru-RU" sz="2800" dirty="0" smtClean="0">
                <a:solidFill>
                  <a:schemeClr val="tx1">
                    <a:lumMod val="85000"/>
                    <a:lumOff val="15000"/>
                  </a:schemeClr>
                </a:solidFill>
              </a:rPr>
              <a:t>счетом; </a:t>
            </a:r>
            <a:br>
              <a:rPr lang="ru-RU" sz="2800" dirty="0" smtClean="0">
                <a:solidFill>
                  <a:schemeClr val="tx1">
                    <a:lumMod val="85000"/>
                    <a:lumOff val="15000"/>
                  </a:schemeClr>
                </a:solidFill>
              </a:rPr>
            </a:br>
            <a:r>
              <a:rPr lang="ru-RU" sz="2800" dirty="0" smtClean="0">
                <a:solidFill>
                  <a:schemeClr val="tx1">
                    <a:lumMod val="85000"/>
                    <a:lumOff val="15000"/>
                  </a:schemeClr>
                </a:solidFill>
              </a:rPr>
              <a:t>- игры направленные на утончение зрительного </a:t>
            </a:r>
            <a:r>
              <a:rPr lang="ru-RU" sz="2800" dirty="0" err="1" smtClean="0">
                <a:solidFill>
                  <a:schemeClr val="tx1">
                    <a:lumMod val="85000"/>
                    <a:lumOff val="15000"/>
                  </a:schemeClr>
                </a:solidFill>
              </a:rPr>
              <a:t>всоприятия</a:t>
            </a:r>
            <a:r>
              <a:rPr lang="ru-RU" sz="2800" dirty="0" smtClean="0">
                <a:solidFill>
                  <a:schemeClr val="tx1">
                    <a:lumMod val="85000"/>
                    <a:lumOff val="15000"/>
                  </a:schemeClr>
                </a:solidFill>
              </a:rPr>
              <a:t>, развитие внимания, логического мышления.</a:t>
            </a:r>
            <a:br>
              <a:rPr lang="ru-RU" sz="2800" dirty="0" smtClean="0">
                <a:solidFill>
                  <a:schemeClr val="tx1">
                    <a:lumMod val="85000"/>
                    <a:lumOff val="15000"/>
                  </a:schemeClr>
                </a:solidFill>
              </a:rPr>
            </a:br>
            <a:r>
              <a:rPr lang="ru-RU" sz="2800" dirty="0" smtClean="0">
                <a:solidFill>
                  <a:schemeClr val="tx1">
                    <a:lumMod val="85000"/>
                    <a:lumOff val="15000"/>
                  </a:schemeClr>
                </a:solidFill>
              </a:rPr>
              <a:t>2. Разучивание стихов, пальчиковой гимнастики.</a:t>
            </a:r>
            <a:br>
              <a:rPr lang="ru-RU" sz="2800" dirty="0" smtClean="0">
                <a:solidFill>
                  <a:schemeClr val="tx1">
                    <a:lumMod val="85000"/>
                    <a:lumOff val="15000"/>
                  </a:schemeClr>
                </a:solidFill>
              </a:rPr>
            </a:br>
            <a:r>
              <a:rPr lang="ru-RU" sz="2800" dirty="0" smtClean="0">
                <a:solidFill>
                  <a:schemeClr val="tx1">
                    <a:lumMod val="85000"/>
                    <a:lumOff val="15000"/>
                  </a:schemeClr>
                </a:solidFill>
              </a:rPr>
              <a:t>3. Отгадывание загадок.</a:t>
            </a:r>
            <a:br>
              <a:rPr lang="ru-RU" sz="2800" dirty="0" smtClean="0">
                <a:solidFill>
                  <a:schemeClr val="tx1">
                    <a:lumMod val="85000"/>
                    <a:lumOff val="15000"/>
                  </a:schemeClr>
                </a:solidFill>
              </a:rPr>
            </a:br>
            <a:r>
              <a:rPr lang="ru-RU" sz="2800" dirty="0" smtClean="0">
                <a:solidFill>
                  <a:schemeClr val="tx1">
                    <a:lumMod val="85000"/>
                    <a:lumOff val="15000"/>
                  </a:schemeClr>
                </a:solidFill>
              </a:rPr>
              <a:t>4. Продуктивная деятельность.</a:t>
            </a:r>
            <a:br>
              <a:rPr lang="ru-RU" sz="2800" dirty="0" smtClean="0">
                <a:solidFill>
                  <a:schemeClr val="tx1">
                    <a:lumMod val="85000"/>
                    <a:lumOff val="15000"/>
                  </a:schemeClr>
                </a:solidFill>
              </a:rPr>
            </a:br>
            <a:r>
              <a:rPr lang="ru-RU" sz="2800" dirty="0" smtClean="0">
                <a:solidFill>
                  <a:schemeClr val="tx1">
                    <a:lumMod val="85000"/>
                    <a:lumOff val="15000"/>
                  </a:schemeClr>
                </a:solidFill>
              </a:rPr>
              <a:t>5. Разучивание танца «Матрешки».</a:t>
            </a:r>
            <a:br>
              <a:rPr lang="ru-RU" sz="2800" dirty="0" smtClean="0">
                <a:solidFill>
                  <a:schemeClr val="tx1">
                    <a:lumMod val="85000"/>
                    <a:lumOff val="15000"/>
                  </a:schemeClr>
                </a:solidFill>
              </a:rPr>
            </a:br>
            <a:r>
              <a:rPr lang="ru-RU" sz="2800" dirty="0" smtClean="0">
                <a:solidFill>
                  <a:schemeClr val="tx1">
                    <a:lumMod val="85000"/>
                    <a:lumOff val="15000"/>
                  </a:schemeClr>
                </a:solidFill>
              </a:rPr>
              <a:t>6.Выставка работ «Хоровод матрешек».</a:t>
            </a:r>
            <a:br>
              <a:rPr lang="ru-RU" sz="2800" dirty="0" smtClean="0">
                <a:solidFill>
                  <a:schemeClr val="tx1">
                    <a:lumMod val="85000"/>
                    <a:lumOff val="15000"/>
                  </a:schemeClr>
                </a:solidFill>
              </a:rPr>
            </a:br>
            <a:r>
              <a:rPr lang="ru-RU" sz="2800" dirty="0" smtClean="0">
                <a:solidFill>
                  <a:schemeClr val="tx1">
                    <a:lumMod val="85000"/>
                    <a:lumOff val="15000"/>
                  </a:schemeClr>
                </a:solidFill>
              </a:rPr>
              <a:t>7. Открытое занятие для педагогов.</a:t>
            </a:r>
            <a:endParaRPr lang="ru-RU" sz="2800" dirty="0">
              <a:solidFill>
                <a:schemeClr val="tx1">
                  <a:lumMod val="85000"/>
                  <a:lumOff val="15000"/>
                </a:schemeClr>
              </a:solidFill>
            </a:endParaRPr>
          </a:p>
        </p:txBody>
      </p:sp>
      <p:sp>
        <p:nvSpPr>
          <p:cNvPr id="21508" name="Объект 2"/>
          <p:cNvSpPr>
            <a:spLocks noGrp="1"/>
          </p:cNvSpPr>
          <p:nvPr>
            <p:ph idx="1"/>
          </p:nvPr>
        </p:nvSpPr>
        <p:spPr>
          <a:xfrm>
            <a:off x="9144000" y="404813"/>
            <a:ext cx="1836738" cy="1655762"/>
          </a:xfrm>
        </p:spPr>
        <p:txBody>
          <a:bodyPr/>
          <a:lstStyle/>
          <a:p>
            <a:r>
              <a:rPr lang="ru-RU" i="1" smtClean="0"/>
              <a:t>. </a:t>
            </a:r>
            <a:endParaRPr lang="ru-RU"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r>
              <a:rPr lang="ru-RU" sz="2800" dirty="0" smtClean="0"/>
              <a:t>Беседа с детьми:</a:t>
            </a:r>
          </a:p>
          <a:p>
            <a:r>
              <a:rPr lang="ru-RU" sz="2800" dirty="0" smtClean="0"/>
              <a:t>- </a:t>
            </a:r>
            <a:r>
              <a:rPr lang="ru-RU" sz="2800" dirty="0" smtClean="0"/>
              <a:t>   Что </a:t>
            </a:r>
            <a:r>
              <a:rPr lang="ru-RU" sz="2800" dirty="0" smtClean="0"/>
              <a:t>нового узнали о матрешках?</a:t>
            </a:r>
          </a:p>
          <a:p>
            <a:r>
              <a:rPr lang="ru-RU" sz="2800" smtClean="0"/>
              <a:t>-    Что </a:t>
            </a:r>
            <a:r>
              <a:rPr lang="ru-RU" sz="2800" dirty="0" smtClean="0"/>
              <a:t>больше всего понравилось, запомнилось?</a:t>
            </a:r>
          </a:p>
          <a:p>
            <a:pPr marL="457200" indent="-457200">
              <a:buFontTx/>
              <a:buChar char="-"/>
            </a:pPr>
            <a:r>
              <a:rPr lang="ru-RU" sz="2800" dirty="0" smtClean="0"/>
              <a:t>Хотите ли вы еще поиграть с матрешками?</a:t>
            </a:r>
            <a:endParaRPr lang="ru-RU" sz="2800" dirty="0"/>
          </a:p>
        </p:txBody>
      </p:sp>
      <p:sp>
        <p:nvSpPr>
          <p:cNvPr id="2" name="Заголовок 1"/>
          <p:cNvSpPr>
            <a:spLocks noGrp="1"/>
          </p:cNvSpPr>
          <p:nvPr>
            <p:ph type="title"/>
          </p:nvPr>
        </p:nvSpPr>
        <p:spPr>
          <a:xfrm>
            <a:off x="1792288" y="188640"/>
            <a:ext cx="5486400" cy="576064"/>
          </a:xfrm>
        </p:spPr>
        <p:txBody>
          <a:bodyPr/>
          <a:lstStyle/>
          <a:p>
            <a:r>
              <a:rPr lang="ru-RU" sz="3200" b="0" u="sng" dirty="0" smtClean="0"/>
              <a:t>3 этап проекта -  рефлексия</a:t>
            </a:r>
            <a:endParaRPr lang="ru-RU" sz="3200" b="0" u="sng"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835696" y="764704"/>
            <a:ext cx="4896544" cy="3556010"/>
          </a:xfrm>
        </p:spPr>
      </p:pic>
    </p:spTree>
    <p:extLst>
      <p:ext uri="{BB962C8B-B14F-4D97-AF65-F5344CB8AC3E}">
        <p14:creationId xmlns:p14="http://schemas.microsoft.com/office/powerpoint/2010/main" val="2517018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6288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p:spPr>
        <p:txBody>
          <a:bodyPr>
            <a:normAutofit fontScale="90000"/>
          </a:bodyPr>
          <a:lstStyle/>
          <a:p>
            <a:pPr algn="l"/>
            <a:r>
              <a:rPr lang="ru-RU" sz="3200" u="sng" dirty="0" smtClean="0">
                <a:solidFill>
                  <a:schemeClr val="tx1">
                    <a:lumMod val="85000"/>
                    <a:lumOff val="15000"/>
                  </a:schemeClr>
                </a:solidFill>
              </a:rPr>
              <a:t>Подготовила:</a:t>
            </a:r>
            <a:r>
              <a:rPr lang="ru-RU" sz="3200" dirty="0" smtClean="0">
                <a:solidFill>
                  <a:srgbClr val="4F6228"/>
                </a:solidFill>
              </a:rPr>
              <a:t> </a:t>
            </a:r>
            <a:br>
              <a:rPr lang="ru-RU" sz="3200" dirty="0" smtClean="0">
                <a:solidFill>
                  <a:srgbClr val="4F6228"/>
                </a:solidFill>
              </a:rPr>
            </a:br>
            <a:r>
              <a:rPr lang="ru-RU" sz="3200" dirty="0" smtClean="0">
                <a:solidFill>
                  <a:schemeClr val="tx1">
                    <a:lumMod val="85000"/>
                    <a:lumOff val="15000"/>
                  </a:schemeClr>
                </a:solidFill>
              </a:rPr>
              <a:t>воспитатель группы </a:t>
            </a:r>
            <a:r>
              <a:rPr lang="ru-RU" sz="3200" dirty="0" smtClean="0">
                <a:solidFill>
                  <a:schemeClr val="tx1">
                    <a:lumMod val="85000"/>
                    <a:lumOff val="15000"/>
                  </a:schemeClr>
                </a:solidFill>
              </a:rPr>
              <a:t>«</a:t>
            </a:r>
            <a:r>
              <a:rPr lang="ru-RU" sz="3200" dirty="0" err="1" smtClean="0">
                <a:solidFill>
                  <a:schemeClr val="tx1">
                    <a:lumMod val="85000"/>
                    <a:lumOff val="15000"/>
                  </a:schemeClr>
                </a:solidFill>
              </a:rPr>
              <a:t>Чер</a:t>
            </a:r>
            <a:r>
              <a:rPr lang="ru-RU" sz="2800" dirty="0" err="1" smtClean="0">
                <a:solidFill>
                  <a:schemeClr val="tx1">
                    <a:lumMod val="85000"/>
                    <a:lumOff val="15000"/>
                  </a:schemeClr>
                </a:solidFill>
                <a:latin typeface="Arial" charset="0"/>
              </a:rPr>
              <a:t>емушка</a:t>
            </a:r>
            <a:r>
              <a:rPr lang="ru-RU" sz="3200" dirty="0" smtClean="0">
                <a:solidFill>
                  <a:schemeClr val="tx1">
                    <a:lumMod val="85000"/>
                    <a:lumOff val="15000"/>
                  </a:schemeClr>
                </a:solidFill>
              </a:rPr>
              <a:t>» ДОУ «Д/С № 183»</a:t>
            </a:r>
            <a:r>
              <a:rPr lang="ru-RU" sz="3200" dirty="0" smtClean="0">
                <a:solidFill>
                  <a:schemeClr val="tx1">
                    <a:lumMod val="85000"/>
                    <a:lumOff val="15000"/>
                  </a:schemeClr>
                </a:solidFill>
              </a:rPr>
              <a:t/>
            </a:r>
            <a:br>
              <a:rPr lang="ru-RU" sz="3200" dirty="0" smtClean="0">
                <a:solidFill>
                  <a:schemeClr val="tx1">
                    <a:lumMod val="85000"/>
                    <a:lumOff val="15000"/>
                  </a:schemeClr>
                </a:solidFill>
              </a:rPr>
            </a:br>
            <a:r>
              <a:rPr lang="ru-RU" sz="3200" dirty="0" err="1" smtClean="0">
                <a:solidFill>
                  <a:schemeClr val="tx1">
                    <a:lumMod val="85000"/>
                    <a:lumOff val="15000"/>
                  </a:schemeClr>
                </a:solidFill>
              </a:rPr>
              <a:t>Поникарова</a:t>
            </a:r>
            <a:r>
              <a:rPr lang="ru-RU" sz="3200" dirty="0" smtClean="0">
                <a:solidFill>
                  <a:schemeClr val="tx1">
                    <a:lumMod val="85000"/>
                    <a:lumOff val="15000"/>
                  </a:schemeClr>
                </a:solidFill>
              </a:rPr>
              <a:t> Татьяна Евгеньевна</a:t>
            </a:r>
          </a:p>
        </p:txBody>
      </p:sp>
      <p:sp>
        <p:nvSpPr>
          <p:cNvPr id="3" name="Объект 2"/>
          <p:cNvSpPr>
            <a:spLocks noGrp="1"/>
          </p:cNvSpPr>
          <p:nvPr>
            <p:ph idx="1"/>
          </p:nvPr>
        </p:nvSpPr>
        <p:spPr>
          <a:xfrm>
            <a:off x="0" y="1600200"/>
            <a:ext cx="9144000" cy="52578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marL="0" indent="0">
              <a:buFont typeface="Arial" charset="0"/>
              <a:buNone/>
            </a:pPr>
            <a:endParaRPr lang="ru-RU" i="1" dirty="0" smtClean="0"/>
          </a:p>
          <a:p>
            <a:pPr marL="0" indent="0">
              <a:buFont typeface="Arial" charset="0"/>
              <a:buNone/>
            </a:pPr>
            <a:r>
              <a:rPr lang="ru-RU" dirty="0" smtClean="0">
                <a:solidFill>
                  <a:schemeClr val="tx1">
                    <a:lumMod val="85000"/>
                    <a:lumOff val="15000"/>
                  </a:schemeClr>
                </a:solidFill>
              </a:rPr>
              <a:t>Возраст детей - вторая младшая группа </a:t>
            </a:r>
          </a:p>
          <a:p>
            <a:pPr marL="0" indent="0">
              <a:buFont typeface="Arial" charset="0"/>
              <a:buNone/>
            </a:pPr>
            <a:r>
              <a:rPr lang="ru-RU" u="sng" dirty="0" smtClean="0">
                <a:solidFill>
                  <a:schemeClr val="tx1">
                    <a:lumMod val="85000"/>
                    <a:lumOff val="15000"/>
                  </a:schemeClr>
                </a:solidFill>
              </a:rPr>
              <a:t>Тип проекта</a:t>
            </a:r>
            <a:r>
              <a:rPr lang="ru-RU" dirty="0" smtClean="0">
                <a:solidFill>
                  <a:schemeClr val="tx1">
                    <a:lumMod val="85000"/>
                    <a:lumOff val="15000"/>
                  </a:schemeClr>
                </a:solidFill>
              </a:rPr>
              <a:t>: познавательно-игровой.</a:t>
            </a:r>
            <a:endParaRPr lang="ru-RU" dirty="0" smtClean="0">
              <a:solidFill>
                <a:srgbClr val="77933C"/>
              </a:solidFill>
            </a:endParaRPr>
          </a:p>
          <a:p>
            <a:pPr marL="0" indent="0">
              <a:buFont typeface="Arial" charset="0"/>
              <a:buNone/>
            </a:pPr>
            <a:r>
              <a:rPr lang="ru-RU" u="sng" dirty="0" smtClean="0">
                <a:solidFill>
                  <a:schemeClr val="tx1">
                    <a:lumMod val="85000"/>
                    <a:lumOff val="15000"/>
                  </a:schemeClr>
                </a:solidFill>
              </a:rPr>
              <a:t>Вид проекта</a:t>
            </a:r>
            <a:r>
              <a:rPr lang="ru-RU" dirty="0" smtClean="0">
                <a:solidFill>
                  <a:schemeClr val="tx1">
                    <a:lumMod val="85000"/>
                    <a:lumOff val="15000"/>
                  </a:schemeClr>
                </a:solidFill>
              </a:rPr>
              <a:t>: творческий.</a:t>
            </a:r>
          </a:p>
          <a:p>
            <a:pPr marL="0" indent="0">
              <a:buFont typeface="Arial" charset="0"/>
              <a:buNone/>
            </a:pPr>
            <a:endParaRPr lang="ru-RU" i="1" dirty="0" smtClean="0">
              <a:solidFill>
                <a:srgbClr val="4F6228"/>
              </a:solidFill>
            </a:endParaRPr>
          </a:p>
          <a:p>
            <a:pPr marL="0" indent="0">
              <a:buNone/>
            </a:pPr>
            <a:r>
              <a:rPr lang="ru-RU" u="sng" dirty="0" smtClean="0">
                <a:solidFill>
                  <a:schemeClr val="tx1">
                    <a:lumMod val="85000"/>
                    <a:lumOff val="15000"/>
                  </a:schemeClr>
                </a:solidFill>
              </a:rPr>
              <a:t>Участники проекта</a:t>
            </a:r>
            <a:r>
              <a:rPr lang="ru-RU" dirty="0" smtClean="0">
                <a:solidFill>
                  <a:schemeClr val="tx1">
                    <a:lumMod val="85000"/>
                    <a:lumOff val="15000"/>
                  </a:schemeClr>
                </a:solidFill>
              </a:rPr>
              <a:t>:</a:t>
            </a:r>
            <a:r>
              <a:rPr lang="ru-RU" dirty="0" smtClean="0">
                <a:solidFill>
                  <a:srgbClr val="4F6228"/>
                </a:solidFill>
              </a:rPr>
              <a:t> </a:t>
            </a:r>
            <a:r>
              <a:rPr lang="ru-RU" dirty="0" smtClean="0">
                <a:solidFill>
                  <a:schemeClr val="tx1">
                    <a:lumMod val="85000"/>
                    <a:lumOff val="15000"/>
                  </a:schemeClr>
                </a:solidFill>
              </a:rPr>
              <a:t>дети группы, воспитатели, музыкальный руководитель</a:t>
            </a:r>
            <a:r>
              <a:rPr lang="ru-RU" dirty="0" smtClean="0">
                <a:solidFill>
                  <a:schemeClr val="tx1">
                    <a:lumMod val="85000"/>
                    <a:lumOff val="15000"/>
                  </a:schemeClr>
                </a:solidFill>
                <a:latin typeface="Arial" charset="0"/>
              </a:rPr>
              <a:t>, </a:t>
            </a:r>
            <a:r>
              <a:rPr lang="ru-RU" dirty="0" smtClean="0">
                <a:solidFill>
                  <a:schemeClr val="tx1">
                    <a:lumMod val="85000"/>
                    <a:lumOff val="15000"/>
                  </a:schemeClr>
                </a:solidFill>
              </a:rPr>
              <a:t>родители.</a:t>
            </a:r>
          </a:p>
          <a:p>
            <a:pPr marL="0" indent="0">
              <a:buFont typeface="Arial" charset="0"/>
              <a:buNone/>
            </a:pPr>
            <a:r>
              <a:rPr lang="ru-RU" dirty="0" smtClean="0">
                <a:solidFill>
                  <a:schemeClr val="tx1">
                    <a:lumMod val="85000"/>
                    <a:lumOff val="15000"/>
                  </a:schemeClr>
                </a:solidFill>
              </a:rPr>
              <a:t>Продолжительность проекта: краткосрочный, </a:t>
            </a:r>
          </a:p>
          <a:p>
            <a:pPr marL="0" indent="0">
              <a:buFont typeface="Arial" charset="0"/>
              <a:buNone/>
            </a:pPr>
            <a:r>
              <a:rPr lang="ru-RU" dirty="0" smtClean="0">
                <a:solidFill>
                  <a:schemeClr val="tx1">
                    <a:lumMod val="85000"/>
                    <a:lumOff val="15000"/>
                  </a:schemeClr>
                </a:solidFill>
              </a:rPr>
              <a:t> </a:t>
            </a:r>
            <a:r>
              <a:rPr lang="ru-RU" i="1" dirty="0" smtClean="0">
                <a:solidFill>
                  <a:schemeClr val="tx1">
                    <a:lumMod val="85000"/>
                    <a:lumOff val="15000"/>
                  </a:schemeClr>
                </a:solidFill>
              </a:rPr>
              <a:t>- </a:t>
            </a:r>
            <a:r>
              <a:rPr lang="ru-RU" dirty="0">
                <a:solidFill>
                  <a:schemeClr val="tx1">
                    <a:lumMod val="85000"/>
                    <a:lumOff val="15000"/>
                  </a:schemeClr>
                </a:solidFill>
              </a:rPr>
              <a:t>3</a:t>
            </a:r>
            <a:r>
              <a:rPr lang="ru-RU" dirty="0" smtClean="0">
                <a:solidFill>
                  <a:schemeClr val="tx1">
                    <a:lumMod val="85000"/>
                    <a:lumOff val="15000"/>
                  </a:schemeClr>
                </a:solidFill>
              </a:rPr>
              <a:t> </a:t>
            </a:r>
            <a:r>
              <a:rPr lang="ru-RU" dirty="0" smtClean="0">
                <a:solidFill>
                  <a:schemeClr val="tx1">
                    <a:lumMod val="85000"/>
                    <a:lumOff val="15000"/>
                  </a:schemeClr>
                </a:solidFill>
              </a:rPr>
              <a:t>недели. </a:t>
            </a:r>
          </a:p>
          <a:p>
            <a:pPr marL="0" indent="0"/>
            <a:endParaRPr lang="ru-RU" i="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0605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rtlCol="0">
            <a:normAutofit fontScale="90000"/>
          </a:bodyPr>
          <a:lstStyle/>
          <a:p>
            <a:pPr fontAlgn="auto">
              <a:spcAft>
                <a:spcPts val="0"/>
              </a:spcAft>
              <a:defRPr/>
            </a:pPr>
            <a:r>
              <a:rPr lang="ru-RU" sz="3200" i="1" dirty="0" smtClean="0">
                <a:solidFill>
                  <a:schemeClr val="accent3">
                    <a:lumMod val="75000"/>
                  </a:schemeClr>
                </a:solidFill>
              </a:rPr>
              <a:t/>
            </a:r>
            <a:br>
              <a:rPr lang="ru-RU" sz="3200" i="1" dirty="0" smtClean="0">
                <a:solidFill>
                  <a:schemeClr val="accent3">
                    <a:lumMod val="75000"/>
                  </a:schemeClr>
                </a:solidFill>
              </a:rPr>
            </a:br>
            <a:r>
              <a:rPr lang="ru-RU" sz="3200" i="1" dirty="0" smtClean="0">
                <a:solidFill>
                  <a:schemeClr val="tx1">
                    <a:lumMod val="85000"/>
                    <a:lumOff val="15000"/>
                  </a:schemeClr>
                </a:solidFill>
              </a:rPr>
              <a:t>"</a:t>
            </a:r>
            <a:r>
              <a:rPr lang="ru-RU" sz="3200" i="1" dirty="0">
                <a:solidFill>
                  <a:schemeClr val="tx1">
                    <a:lumMod val="85000"/>
                    <a:lumOff val="15000"/>
                  </a:schemeClr>
                </a:solidFill>
              </a:rPr>
              <a:t>Мы уверены в том, что народная игрушка является, при тщательном ее изучении, неисчерпаемым источником мудрой и творческой педагогики".</a:t>
            </a:r>
            <a:r>
              <a:rPr lang="ru-RU" sz="3200" dirty="0">
                <a:solidFill>
                  <a:schemeClr val="accent3">
                    <a:lumMod val="75000"/>
                  </a:schemeClr>
                </a:solidFill>
              </a:rPr>
              <a:t/>
            </a:r>
            <a:br>
              <a:rPr lang="ru-RU" sz="3200" dirty="0">
                <a:solidFill>
                  <a:schemeClr val="accent3">
                    <a:lumMod val="75000"/>
                  </a:schemeClr>
                </a:solidFill>
              </a:rPr>
            </a:br>
            <a:r>
              <a:rPr lang="ru-RU" sz="3200" i="1" dirty="0">
                <a:solidFill>
                  <a:schemeClr val="tx1">
                    <a:lumMod val="85000"/>
                    <a:lumOff val="15000"/>
                  </a:schemeClr>
                </a:solidFill>
              </a:rPr>
              <a:t>Е.Флерина</a:t>
            </a:r>
            <a:r>
              <a:rPr lang="ru-RU" sz="3200" dirty="0">
                <a:solidFill>
                  <a:schemeClr val="tx1">
                    <a:lumMod val="85000"/>
                    <a:lumOff val="15000"/>
                  </a:schemeClr>
                </a:solidFill>
              </a:rPr>
              <a:t>.</a:t>
            </a:r>
            <a:r>
              <a:rPr lang="ru-RU" sz="3200" dirty="0">
                <a:solidFill>
                  <a:schemeClr val="accent3">
                    <a:lumMod val="50000"/>
                  </a:schemeClr>
                </a:solidFill>
              </a:rPr>
              <a:t/>
            </a:r>
            <a:br>
              <a:rPr lang="ru-RU" sz="3200" dirty="0">
                <a:solidFill>
                  <a:schemeClr val="accent3">
                    <a:lumMod val="50000"/>
                  </a:schemeClr>
                </a:solidFill>
              </a:rPr>
            </a:br>
            <a:endParaRPr lang="ru-RU" sz="3200" dirty="0"/>
          </a:p>
        </p:txBody>
      </p:sp>
      <p:pic>
        <p:nvPicPr>
          <p:cNvPr id="15362" name="Объект 3"/>
          <p:cNvPicPr>
            <a:picLocks noGrp="1" noChangeAspect="1"/>
          </p:cNvPicPr>
          <p:nvPr>
            <p:ph idx="1"/>
          </p:nvPr>
        </p:nvPicPr>
        <p:blipFill>
          <a:blip r:embed="rId2"/>
          <a:srcRect/>
          <a:stretch>
            <a:fillRect/>
          </a:stretch>
        </p:blipFill>
        <p:spPr>
          <a:xfrm>
            <a:off x="1116013" y="2060575"/>
            <a:ext cx="6840537" cy="47974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0" y="0"/>
            <a:ext cx="5004048"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a:lstStyle/>
          <a:p>
            <a:pPr marL="0" indent="0">
              <a:buNone/>
            </a:pPr>
            <a:r>
              <a:rPr lang="ru-RU" u="sng" dirty="0" smtClean="0">
                <a:solidFill>
                  <a:schemeClr val="tx1">
                    <a:lumMod val="85000"/>
                    <a:lumOff val="15000"/>
                  </a:schemeClr>
                </a:solidFill>
              </a:rPr>
              <a:t>Актуальность </a:t>
            </a:r>
            <a:r>
              <a:rPr lang="ru-RU" u="sng" dirty="0">
                <a:solidFill>
                  <a:schemeClr val="tx1">
                    <a:lumMod val="85000"/>
                    <a:lumOff val="15000"/>
                  </a:schemeClr>
                </a:solidFill>
              </a:rPr>
              <a:t>выбранной темы</a:t>
            </a:r>
            <a:br>
              <a:rPr lang="ru-RU" u="sng" dirty="0">
                <a:solidFill>
                  <a:schemeClr val="tx1">
                    <a:lumMod val="85000"/>
                    <a:lumOff val="15000"/>
                  </a:schemeClr>
                </a:solidFill>
              </a:rPr>
            </a:br>
            <a:r>
              <a:rPr lang="ru-RU" dirty="0">
                <a:solidFill>
                  <a:schemeClr val="tx1">
                    <a:lumMod val="85000"/>
                    <a:lumOff val="15000"/>
                  </a:schemeClr>
                </a:solidFill>
              </a:rPr>
              <a:t>Ведущая деятельность в дошкольном детстве - игра. Важнейшей составной частью ее являются игрушки. Хочу обратить особое  внимание  на те игрушки, которые пришли к нам из глубины веков.  При всей своей простоте они способны вызвать у ребенка неподдельный интерес, эмоциональный отклик, стимулировать его развитие, фантазию, активизировать игру. </a:t>
            </a:r>
            <a:br>
              <a:rPr lang="ru-RU" dirty="0">
                <a:solidFill>
                  <a:schemeClr val="tx1">
                    <a:lumMod val="85000"/>
                    <a:lumOff val="15000"/>
                  </a:schemeClr>
                </a:solidFill>
              </a:rPr>
            </a:br>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4048" y="0"/>
            <a:ext cx="4139952" cy="6858000"/>
          </a:xfrm>
        </p:spPr>
      </p:pic>
    </p:spTree>
    <p:extLst>
      <p:ext uri="{BB962C8B-B14F-4D97-AF65-F5344CB8AC3E}">
        <p14:creationId xmlns:p14="http://schemas.microsoft.com/office/powerpoint/2010/main" val="3224694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076056" cy="105273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r>
              <a:rPr lang="ru-RU" sz="3200" u="sng" dirty="0" smtClean="0">
                <a:solidFill>
                  <a:schemeClr val="tx1">
                    <a:lumMod val="85000"/>
                    <a:lumOff val="15000"/>
                  </a:schemeClr>
                </a:solidFill>
              </a:rPr>
              <a:t/>
            </a:r>
            <a:br>
              <a:rPr lang="ru-RU" sz="3200" u="sng" dirty="0" smtClean="0">
                <a:solidFill>
                  <a:schemeClr val="tx1">
                    <a:lumMod val="85000"/>
                    <a:lumOff val="15000"/>
                  </a:schemeClr>
                </a:solidFill>
              </a:rPr>
            </a:br>
            <a:r>
              <a:rPr lang="ru-RU" sz="3200" b="0" u="sng" dirty="0" smtClean="0">
                <a:solidFill>
                  <a:schemeClr val="tx1">
                    <a:lumMod val="85000"/>
                    <a:lumOff val="15000"/>
                  </a:schemeClr>
                </a:solidFill>
              </a:rPr>
              <a:t>Цель </a:t>
            </a:r>
            <a:r>
              <a:rPr lang="ru-RU" sz="3200" b="0" u="sng" dirty="0">
                <a:solidFill>
                  <a:schemeClr val="tx1">
                    <a:lumMod val="85000"/>
                    <a:lumOff val="15000"/>
                  </a:schemeClr>
                </a:solidFill>
              </a:rPr>
              <a:t>проекта</a:t>
            </a:r>
            <a:r>
              <a:rPr lang="ru-RU" sz="3200" b="0" dirty="0"/>
              <a:t> </a:t>
            </a:r>
            <a:r>
              <a:rPr lang="ru-RU" sz="3200" dirty="0"/>
              <a:t/>
            </a:r>
            <a:br>
              <a:rPr lang="ru-RU" sz="3200" dirty="0"/>
            </a:br>
            <a:endParaRPr lang="ru-RU" sz="3200"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51494" y="0"/>
            <a:ext cx="4092506" cy="6858000"/>
          </a:xfrm>
        </p:spPr>
      </p:pic>
      <p:sp>
        <p:nvSpPr>
          <p:cNvPr id="4" name="Текст 3"/>
          <p:cNvSpPr>
            <a:spLocks noGrp="1"/>
          </p:cNvSpPr>
          <p:nvPr>
            <p:ph type="body" sz="half" idx="2"/>
          </p:nvPr>
        </p:nvSpPr>
        <p:spPr>
          <a:xfrm>
            <a:off x="0" y="620688"/>
            <a:ext cx="5076056" cy="623731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a:lstStyle/>
          <a:p>
            <a:r>
              <a:rPr lang="ru-RU" sz="2800" dirty="0" smtClean="0">
                <a:solidFill>
                  <a:schemeClr val="tx1">
                    <a:lumMod val="85000"/>
                    <a:lumOff val="15000"/>
                  </a:schemeClr>
                </a:solidFill>
              </a:rPr>
              <a:t>1. Приобщение детей к культурному наследию Руси.</a:t>
            </a:r>
          </a:p>
          <a:p>
            <a:r>
              <a:rPr lang="ru-RU" sz="2800" dirty="0" smtClean="0">
                <a:solidFill>
                  <a:schemeClr val="tx1">
                    <a:lumMod val="85000"/>
                    <a:lumOff val="15000"/>
                  </a:schemeClr>
                </a:solidFill>
              </a:rPr>
              <a:t>2. Развитие  интереса </a:t>
            </a:r>
            <a:r>
              <a:rPr lang="ru-RU" sz="2800" dirty="0">
                <a:solidFill>
                  <a:schemeClr val="tx1">
                    <a:lumMod val="85000"/>
                    <a:lumOff val="15000"/>
                  </a:schemeClr>
                </a:solidFill>
              </a:rPr>
              <a:t>детей к народному творчеству на примере русской национальной игрушки матрёшки. </a:t>
            </a:r>
            <a:endParaRPr lang="ru-RU" sz="2800" dirty="0" smtClean="0">
              <a:solidFill>
                <a:schemeClr val="tx1">
                  <a:lumMod val="85000"/>
                  <a:lumOff val="15000"/>
                </a:schemeClr>
              </a:solidFill>
            </a:endParaRPr>
          </a:p>
          <a:p>
            <a:r>
              <a:rPr lang="ru-RU" sz="2800" dirty="0" smtClean="0">
                <a:solidFill>
                  <a:schemeClr val="tx1">
                    <a:lumMod val="85000"/>
                    <a:lumOff val="15000"/>
                  </a:schemeClr>
                </a:solidFill>
              </a:rPr>
              <a:t>3. Дать </a:t>
            </a:r>
            <a:r>
              <a:rPr lang="ru-RU" sz="2800" dirty="0">
                <a:solidFill>
                  <a:schemeClr val="tx1">
                    <a:lumMod val="85000"/>
                    <a:lumOff val="15000"/>
                  </a:schemeClr>
                </a:solidFill>
              </a:rPr>
              <a:t>родителям представление о </a:t>
            </a:r>
            <a:r>
              <a:rPr lang="ru-RU" sz="2800" dirty="0" smtClean="0">
                <a:solidFill>
                  <a:schemeClr val="tx1">
                    <a:lumMod val="85000"/>
                    <a:lumOff val="15000"/>
                  </a:schemeClr>
                </a:solidFill>
              </a:rPr>
              <a:t>возможностях развивающих игр </a:t>
            </a:r>
            <a:r>
              <a:rPr lang="ru-RU" sz="2800" dirty="0">
                <a:solidFill>
                  <a:schemeClr val="tx1">
                    <a:lumMod val="85000"/>
                    <a:lumOff val="15000"/>
                  </a:schemeClr>
                </a:solidFill>
              </a:rPr>
              <a:t>с </a:t>
            </a:r>
            <a:r>
              <a:rPr lang="ru-RU" sz="2800" dirty="0" smtClean="0">
                <a:solidFill>
                  <a:schemeClr val="tx1">
                    <a:lumMod val="85000"/>
                    <a:lumOff val="15000"/>
                  </a:schemeClr>
                </a:solidFill>
              </a:rPr>
              <a:t>матрешкой в </a:t>
            </a:r>
            <a:r>
              <a:rPr lang="ru-RU" sz="2800" dirty="0">
                <a:solidFill>
                  <a:schemeClr val="tx1">
                    <a:lumMod val="85000"/>
                    <a:lumOff val="15000"/>
                  </a:schemeClr>
                </a:solidFill>
              </a:rPr>
              <a:t>условиях семьи, как средству развития интеллекта, речи и позитивного отношения к окружающему миру.</a:t>
            </a:r>
            <a:r>
              <a:rPr lang="ru-RU" sz="2800" b="1" dirty="0">
                <a:solidFill>
                  <a:schemeClr val="tx1">
                    <a:lumMod val="85000"/>
                    <a:lumOff val="15000"/>
                  </a:schemeClr>
                </a:solidFill>
              </a:rPr>
              <a:t> </a:t>
            </a:r>
            <a:r>
              <a:rPr lang="ru-RU" sz="2800" b="1" i="1" dirty="0">
                <a:solidFill>
                  <a:schemeClr val="accent3">
                    <a:lumMod val="75000"/>
                  </a:schemeClr>
                </a:solidFill>
              </a:rPr>
              <a:t/>
            </a:r>
            <a:br>
              <a:rPr lang="ru-RU" sz="2800" b="1" i="1" dirty="0">
                <a:solidFill>
                  <a:schemeClr val="accent3">
                    <a:lumMod val="75000"/>
                  </a:schemeClr>
                </a:solidFill>
              </a:rPr>
            </a:br>
            <a:endParaRPr lang="ru-RU" sz="2800" dirty="0"/>
          </a:p>
        </p:txBody>
      </p:sp>
    </p:spTree>
    <p:extLst>
      <p:ext uri="{BB962C8B-B14F-4D97-AF65-F5344CB8AC3E}">
        <p14:creationId xmlns:p14="http://schemas.microsoft.com/office/powerpoint/2010/main" val="932871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rtlCol="0">
            <a:normAutofit fontScale="90000"/>
          </a:bodyPr>
          <a:lstStyle/>
          <a:p>
            <a:pPr algn="l" fontAlgn="auto">
              <a:spcAft>
                <a:spcPts val="0"/>
              </a:spcAft>
              <a:defRPr/>
            </a:pPr>
            <a:r>
              <a:rPr lang="ru-RU" sz="3100" i="1" dirty="0" smtClean="0">
                <a:solidFill>
                  <a:schemeClr val="accent3">
                    <a:lumMod val="50000"/>
                  </a:schemeClr>
                </a:solidFill>
              </a:rPr>
              <a:t/>
            </a:r>
            <a:br>
              <a:rPr lang="ru-RU" sz="3100" i="1" dirty="0" smtClean="0">
                <a:solidFill>
                  <a:schemeClr val="accent3">
                    <a:lumMod val="50000"/>
                  </a:schemeClr>
                </a:solidFill>
              </a:rPr>
            </a:br>
            <a:r>
              <a:rPr lang="ru-RU" sz="3100" i="1" dirty="0" smtClean="0">
                <a:solidFill>
                  <a:schemeClr val="accent3">
                    <a:lumMod val="50000"/>
                  </a:schemeClr>
                </a:solidFill>
              </a:rPr>
              <a:t/>
            </a:r>
            <a:br>
              <a:rPr lang="ru-RU" sz="3100" i="1" dirty="0" smtClean="0">
                <a:solidFill>
                  <a:schemeClr val="accent3">
                    <a:lumMod val="50000"/>
                  </a:schemeClr>
                </a:solidFill>
              </a:rPr>
            </a:br>
            <a:r>
              <a:rPr lang="ru-RU" sz="3100" i="1" dirty="0" smtClean="0">
                <a:solidFill>
                  <a:schemeClr val="accent3">
                    <a:lumMod val="50000"/>
                  </a:schemeClr>
                </a:solidFill>
              </a:rPr>
              <a:t/>
            </a:r>
            <a:br>
              <a:rPr lang="ru-RU" sz="3100" i="1" dirty="0" smtClean="0">
                <a:solidFill>
                  <a:schemeClr val="accent3">
                    <a:lumMod val="50000"/>
                  </a:schemeClr>
                </a:solidFill>
              </a:rPr>
            </a:br>
            <a:r>
              <a:rPr lang="ru-RU" sz="3100" u="sng" dirty="0" smtClean="0">
                <a:solidFill>
                  <a:schemeClr val="tx1">
                    <a:lumMod val="85000"/>
                    <a:lumOff val="15000"/>
                  </a:schemeClr>
                </a:solidFill>
              </a:rPr>
              <a:t>Задачи для педагогов:</a:t>
            </a:r>
            <a:br>
              <a:rPr lang="ru-RU" sz="3100" u="sng" dirty="0" smtClean="0">
                <a:solidFill>
                  <a:schemeClr val="tx1">
                    <a:lumMod val="85000"/>
                    <a:lumOff val="15000"/>
                  </a:schemeClr>
                </a:solidFill>
              </a:rPr>
            </a:br>
            <a:r>
              <a:rPr lang="ru-RU" sz="3100" dirty="0" smtClean="0"/>
              <a:t>1</a:t>
            </a:r>
            <a:r>
              <a:rPr lang="ru-RU" sz="3100" i="1" dirty="0" smtClean="0"/>
              <a:t>. </a:t>
            </a:r>
            <a:r>
              <a:rPr lang="ru-RU" sz="3100" dirty="0">
                <a:solidFill>
                  <a:schemeClr val="tx1">
                    <a:lumMod val="85000"/>
                    <a:lumOff val="15000"/>
                  </a:schemeClr>
                </a:solidFill>
              </a:rPr>
              <a:t>Ф</a:t>
            </a:r>
            <a:r>
              <a:rPr lang="ru-RU" sz="3100" dirty="0" smtClean="0">
                <a:solidFill>
                  <a:schemeClr val="tx1">
                    <a:lumMod val="85000"/>
                    <a:lumOff val="15000"/>
                  </a:schemeClr>
                </a:solidFill>
              </a:rPr>
              <a:t>ормировать </a:t>
            </a:r>
            <a:r>
              <a:rPr lang="ru-RU" sz="3100" dirty="0">
                <a:solidFill>
                  <a:schemeClr val="tx1">
                    <a:lumMod val="85000"/>
                    <a:lumOff val="15000"/>
                  </a:schemeClr>
                </a:solidFill>
              </a:rPr>
              <a:t>представления </a:t>
            </a:r>
            <a:r>
              <a:rPr lang="ru-RU" sz="3100" dirty="0" smtClean="0">
                <a:solidFill>
                  <a:schemeClr val="tx1">
                    <a:lumMod val="85000"/>
                    <a:lumOff val="15000"/>
                  </a:schemeClr>
                </a:solidFill>
              </a:rPr>
              <a:t>детей о </a:t>
            </a:r>
            <a:r>
              <a:rPr lang="ru-RU" sz="3100" dirty="0">
                <a:solidFill>
                  <a:schemeClr val="tx1">
                    <a:lumMod val="85000"/>
                    <a:lumOff val="15000"/>
                  </a:schemeClr>
                </a:solidFill>
              </a:rPr>
              <a:t>русской народной </a:t>
            </a:r>
            <a:r>
              <a:rPr lang="ru-RU" sz="3100" dirty="0" smtClean="0">
                <a:solidFill>
                  <a:schemeClr val="tx1">
                    <a:lumMod val="85000"/>
                    <a:lumOff val="15000"/>
                  </a:schemeClr>
                </a:solidFill>
              </a:rPr>
              <a:t>игрушке - Матрешке.</a:t>
            </a:r>
            <a:r>
              <a:rPr lang="ru-RU" sz="3100" i="1" dirty="0">
                <a:solidFill>
                  <a:schemeClr val="accent3">
                    <a:lumMod val="75000"/>
                  </a:schemeClr>
                </a:solidFill>
              </a:rPr>
              <a:t/>
            </a:r>
            <a:br>
              <a:rPr lang="ru-RU" sz="3100" i="1" dirty="0">
                <a:solidFill>
                  <a:schemeClr val="accent3">
                    <a:lumMod val="75000"/>
                  </a:schemeClr>
                </a:solidFill>
              </a:rPr>
            </a:br>
            <a:r>
              <a:rPr lang="ru-RU" sz="3100" dirty="0" smtClean="0">
                <a:solidFill>
                  <a:schemeClr val="tx1">
                    <a:lumMod val="85000"/>
                    <a:lumOff val="15000"/>
                  </a:schemeClr>
                </a:solidFill>
              </a:rPr>
              <a:t>2. Вызывать </a:t>
            </a:r>
            <a:r>
              <a:rPr lang="ru-RU" sz="3100" dirty="0">
                <a:solidFill>
                  <a:schemeClr val="tx1">
                    <a:lumMod val="85000"/>
                    <a:lumOff val="15000"/>
                  </a:schemeClr>
                </a:solidFill>
              </a:rPr>
              <a:t>у </a:t>
            </a:r>
            <a:r>
              <a:rPr lang="ru-RU" sz="3100" dirty="0" smtClean="0">
                <a:solidFill>
                  <a:schemeClr val="tx1">
                    <a:lumMod val="85000"/>
                    <a:lumOff val="15000"/>
                  </a:schemeClr>
                </a:solidFill>
              </a:rPr>
              <a:t>них эмоционально-положительный отклик, </a:t>
            </a:r>
            <a:r>
              <a:rPr lang="ru-RU" sz="3100" dirty="0">
                <a:solidFill>
                  <a:schemeClr val="tx1">
                    <a:lumMod val="85000"/>
                    <a:lumOff val="15000"/>
                  </a:schemeClr>
                </a:solidFill>
              </a:rPr>
              <a:t>воспитывать бережное отношение к </a:t>
            </a:r>
            <a:r>
              <a:rPr lang="ru-RU" sz="3100" dirty="0" smtClean="0">
                <a:solidFill>
                  <a:schemeClr val="tx1">
                    <a:lumMod val="85000"/>
                    <a:lumOff val="15000"/>
                  </a:schemeClr>
                </a:solidFill>
              </a:rPr>
              <a:t>игрушке. </a:t>
            </a:r>
            <a:r>
              <a:rPr lang="ru-RU" sz="3100" dirty="0">
                <a:solidFill>
                  <a:schemeClr val="tx1">
                    <a:lumMod val="85000"/>
                    <a:lumOff val="15000"/>
                  </a:schemeClr>
                </a:solidFill>
              </a:rPr>
              <a:t/>
            </a:r>
            <a:br>
              <a:rPr lang="ru-RU" sz="3100" dirty="0">
                <a:solidFill>
                  <a:schemeClr val="tx1">
                    <a:lumMod val="85000"/>
                    <a:lumOff val="15000"/>
                  </a:schemeClr>
                </a:solidFill>
              </a:rPr>
            </a:br>
            <a:r>
              <a:rPr lang="ru-RU" sz="3100" dirty="0" smtClean="0">
                <a:solidFill>
                  <a:schemeClr val="tx1">
                    <a:lumMod val="85000"/>
                    <a:lumOff val="15000"/>
                  </a:schemeClr>
                </a:solidFill>
              </a:rPr>
              <a:t>3. </a:t>
            </a:r>
            <a:r>
              <a:rPr lang="ru-RU" sz="3100" dirty="0">
                <a:solidFill>
                  <a:schemeClr val="tx1">
                    <a:lumMod val="85000"/>
                    <a:lumOff val="15000"/>
                  </a:schemeClr>
                </a:solidFill>
              </a:rPr>
              <a:t>П</a:t>
            </a:r>
            <a:r>
              <a:rPr lang="ru-RU" sz="3100" dirty="0" smtClean="0">
                <a:solidFill>
                  <a:schemeClr val="tx1">
                    <a:lumMod val="85000"/>
                    <a:lumOff val="15000"/>
                  </a:schemeClr>
                </a:solidFill>
              </a:rPr>
              <a:t>ознакомить </a:t>
            </a:r>
            <a:r>
              <a:rPr lang="ru-RU" sz="3100" dirty="0">
                <a:solidFill>
                  <a:schemeClr val="tx1">
                    <a:lumMod val="85000"/>
                    <a:lumOff val="15000"/>
                  </a:schemeClr>
                </a:solidFill>
              </a:rPr>
              <a:t>с содержанием </a:t>
            </a:r>
            <a:r>
              <a:rPr lang="ru-RU" sz="3100" dirty="0" smtClean="0">
                <a:solidFill>
                  <a:schemeClr val="tx1">
                    <a:lumMod val="85000"/>
                    <a:lumOff val="15000"/>
                  </a:schemeClr>
                </a:solidFill>
              </a:rPr>
              <a:t>дидактических игр </a:t>
            </a:r>
            <a:r>
              <a:rPr lang="ru-RU" sz="3100" dirty="0">
                <a:solidFill>
                  <a:schemeClr val="tx1">
                    <a:lumMod val="85000"/>
                    <a:lumOff val="15000"/>
                  </a:schemeClr>
                </a:solidFill>
              </a:rPr>
              <a:t>с </a:t>
            </a:r>
            <a:r>
              <a:rPr lang="ru-RU" sz="3100" dirty="0" smtClean="0">
                <a:solidFill>
                  <a:schemeClr val="tx1">
                    <a:lumMod val="85000"/>
                    <a:lumOff val="15000"/>
                  </a:schemeClr>
                </a:solidFill>
              </a:rPr>
              <a:t>матрешками.</a:t>
            </a:r>
            <a:br>
              <a:rPr lang="ru-RU" sz="3100" dirty="0" smtClean="0">
                <a:solidFill>
                  <a:schemeClr val="tx1">
                    <a:lumMod val="85000"/>
                    <a:lumOff val="15000"/>
                  </a:schemeClr>
                </a:solidFill>
              </a:rPr>
            </a:br>
            <a:r>
              <a:rPr lang="ru-RU" sz="3100" dirty="0" smtClean="0">
                <a:solidFill>
                  <a:schemeClr val="tx1">
                    <a:lumMod val="85000"/>
                    <a:lumOff val="15000"/>
                  </a:schemeClr>
                </a:solidFill>
              </a:rPr>
              <a:t>4. Развивать </a:t>
            </a:r>
            <a:r>
              <a:rPr lang="ru-RU" sz="3100" dirty="0">
                <a:solidFill>
                  <a:schemeClr val="tx1">
                    <a:lumMod val="85000"/>
                    <a:lumOff val="15000"/>
                  </a:schemeClr>
                </a:solidFill>
              </a:rPr>
              <a:t>творческие и познавательные </a:t>
            </a:r>
            <a:r>
              <a:rPr lang="ru-RU" sz="3100" dirty="0" smtClean="0">
                <a:solidFill>
                  <a:schemeClr val="tx1">
                    <a:lumMod val="85000"/>
                    <a:lumOff val="15000"/>
                  </a:schemeClr>
                </a:solidFill>
              </a:rPr>
              <a:t>способности детей</a:t>
            </a:r>
            <a:r>
              <a:rPr lang="ru-RU" sz="3100" dirty="0">
                <a:solidFill>
                  <a:schemeClr val="tx1">
                    <a:lumMod val="85000"/>
                    <a:lumOff val="15000"/>
                  </a:schemeClr>
                </a:solidFill>
              </a:rPr>
              <a:t>, мелкую моторику </a:t>
            </a:r>
            <a:r>
              <a:rPr lang="ru-RU" sz="3100" dirty="0" smtClean="0">
                <a:solidFill>
                  <a:schemeClr val="tx1">
                    <a:lumMod val="85000"/>
                    <a:lumOff val="15000"/>
                  </a:schemeClr>
                </a:solidFill>
              </a:rPr>
              <a:t>рук, речевые </a:t>
            </a:r>
            <a:r>
              <a:rPr lang="ru-RU" sz="3100" dirty="0">
                <a:solidFill>
                  <a:schemeClr val="tx1">
                    <a:lumMod val="85000"/>
                    <a:lumOff val="15000"/>
                  </a:schemeClr>
                </a:solidFill>
              </a:rPr>
              <a:t>умения </a:t>
            </a:r>
            <a:r>
              <a:rPr lang="ru-RU" sz="3100" dirty="0" smtClean="0">
                <a:solidFill>
                  <a:schemeClr val="tx1">
                    <a:lumMod val="85000"/>
                    <a:lumOff val="15000"/>
                  </a:schemeClr>
                </a:solidFill>
              </a:rPr>
              <a:t>и обогащать </a:t>
            </a:r>
            <a:r>
              <a:rPr lang="ru-RU" sz="3100" dirty="0">
                <a:solidFill>
                  <a:schemeClr val="tx1">
                    <a:lumMod val="85000"/>
                    <a:lumOff val="15000"/>
                  </a:schemeClr>
                </a:solidFill>
              </a:rPr>
              <a:t>словарный </a:t>
            </a:r>
            <a:r>
              <a:rPr lang="ru-RU" sz="3100" dirty="0" smtClean="0">
                <a:solidFill>
                  <a:schemeClr val="tx1">
                    <a:lumMod val="85000"/>
                    <a:lumOff val="15000"/>
                  </a:schemeClr>
                </a:solidFill>
              </a:rPr>
              <a:t>запас. </a:t>
            </a:r>
            <a:r>
              <a:rPr lang="ru-RU" dirty="0" smtClean="0">
                <a:solidFill>
                  <a:schemeClr val="tx1">
                    <a:lumMod val="85000"/>
                    <a:lumOff val="15000"/>
                  </a:schemeClr>
                </a:solidFill>
              </a:rPr>
              <a:t/>
            </a:r>
            <a:br>
              <a:rPr lang="ru-RU" dirty="0" smtClean="0">
                <a:solidFill>
                  <a:schemeClr val="tx1">
                    <a:lumMod val="85000"/>
                    <a:lumOff val="15000"/>
                  </a:schemeClr>
                </a:solidFill>
              </a:rPr>
            </a:br>
            <a:r>
              <a:rPr lang="ru-RU" sz="3100" dirty="0" smtClean="0">
                <a:solidFill>
                  <a:schemeClr val="tx1">
                    <a:lumMod val="85000"/>
                    <a:lumOff val="15000"/>
                  </a:schemeClr>
                </a:solidFill>
              </a:rPr>
              <a:t>5</a:t>
            </a:r>
            <a:r>
              <a:rPr lang="ru-RU" sz="2800" dirty="0" smtClean="0">
                <a:solidFill>
                  <a:schemeClr val="tx1">
                    <a:lumMod val="85000"/>
                    <a:lumOff val="15000"/>
                  </a:schemeClr>
                </a:solidFill>
              </a:rPr>
              <a:t>. </a:t>
            </a:r>
            <a:r>
              <a:rPr lang="ru-RU" sz="3100" dirty="0" smtClean="0">
                <a:solidFill>
                  <a:schemeClr val="tx1">
                    <a:lumMod val="85000"/>
                    <a:lumOff val="15000"/>
                  </a:schemeClr>
                </a:solidFill>
              </a:rPr>
              <a:t>Использовать новые знания в </a:t>
            </a:r>
            <a:r>
              <a:rPr lang="ru-RU" sz="3100" dirty="0">
                <a:solidFill>
                  <a:schemeClr val="tx1">
                    <a:lumMod val="85000"/>
                    <a:lumOff val="15000"/>
                  </a:schemeClr>
                </a:solidFill>
              </a:rPr>
              <a:t>разных видах детской </a:t>
            </a:r>
            <a:r>
              <a:rPr lang="ru-RU" sz="3100" dirty="0" smtClean="0">
                <a:solidFill>
                  <a:schemeClr val="tx1">
                    <a:lumMod val="85000"/>
                    <a:lumOff val="15000"/>
                  </a:schemeClr>
                </a:solidFill>
              </a:rPr>
              <a:t>деятельности.</a:t>
            </a:r>
            <a:br>
              <a:rPr lang="ru-RU" sz="3100" dirty="0" smtClean="0">
                <a:solidFill>
                  <a:schemeClr val="tx1">
                    <a:lumMod val="85000"/>
                    <a:lumOff val="15000"/>
                  </a:schemeClr>
                </a:solidFill>
              </a:rPr>
            </a:br>
            <a:r>
              <a:rPr lang="ru-RU" sz="3100" dirty="0" smtClean="0">
                <a:solidFill>
                  <a:schemeClr val="tx1">
                    <a:lumMod val="85000"/>
                    <a:lumOff val="15000"/>
                  </a:schemeClr>
                </a:solidFill>
              </a:rPr>
              <a:t>6. Разучить танец Матрешек на музыкальных занятиях.</a:t>
            </a:r>
            <a:br>
              <a:rPr lang="ru-RU" sz="3100" dirty="0" smtClean="0">
                <a:solidFill>
                  <a:schemeClr val="tx1">
                    <a:lumMod val="85000"/>
                    <a:lumOff val="15000"/>
                  </a:schemeClr>
                </a:solidFill>
              </a:rPr>
            </a:br>
            <a:r>
              <a:rPr lang="ru-RU" sz="3100" dirty="0" smtClean="0">
                <a:solidFill>
                  <a:schemeClr val="tx1">
                    <a:lumMod val="85000"/>
                    <a:lumOff val="15000"/>
                  </a:schemeClr>
                </a:solidFill>
              </a:rPr>
              <a:t>7. Провести мастер-класс для родителей.</a:t>
            </a:r>
            <a:br>
              <a:rPr lang="ru-RU" sz="3100" dirty="0" smtClean="0">
                <a:solidFill>
                  <a:schemeClr val="tx1">
                    <a:lumMod val="85000"/>
                    <a:lumOff val="15000"/>
                  </a:schemeClr>
                </a:solidFill>
              </a:rPr>
            </a:br>
            <a:r>
              <a:rPr lang="ru-RU" sz="3100" dirty="0" smtClean="0">
                <a:solidFill>
                  <a:schemeClr val="tx1">
                    <a:lumMod val="85000"/>
                    <a:lumOff val="15000"/>
                  </a:schemeClr>
                </a:solidFill>
              </a:rPr>
              <a:t>8. Оформление выставки «Хоровод матрешек».</a:t>
            </a:r>
            <a:br>
              <a:rPr lang="ru-RU" sz="3100" dirty="0" smtClean="0">
                <a:solidFill>
                  <a:schemeClr val="tx1">
                    <a:lumMod val="85000"/>
                    <a:lumOff val="15000"/>
                  </a:schemeClr>
                </a:solidFill>
              </a:rPr>
            </a:br>
            <a:r>
              <a:rPr lang="ru-RU" sz="3100" dirty="0">
                <a:solidFill>
                  <a:schemeClr val="tx1">
                    <a:lumMod val="85000"/>
                    <a:lumOff val="15000"/>
                  </a:schemeClr>
                </a:solidFill>
              </a:rPr>
              <a:t/>
            </a:r>
            <a:br>
              <a:rPr lang="ru-RU" sz="3100" dirty="0">
                <a:solidFill>
                  <a:schemeClr val="tx1">
                    <a:lumMod val="85000"/>
                    <a:lumOff val="15000"/>
                  </a:schemeClr>
                </a:solidFill>
              </a:rPr>
            </a:br>
            <a:r>
              <a:rPr lang="ru-RU" i="1" dirty="0">
                <a:solidFill>
                  <a:schemeClr val="accent3">
                    <a:lumMod val="75000"/>
                  </a:schemeClr>
                </a:solidFill>
              </a:rPr>
              <a:t/>
            </a:r>
            <a:br>
              <a:rPr lang="ru-RU" i="1" dirty="0">
                <a:solidFill>
                  <a:schemeClr val="accent3">
                    <a:lumMod val="75000"/>
                  </a:schemeClr>
                </a:solidFill>
              </a:rPr>
            </a:b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a:lstStyle/>
          <a:p>
            <a:pPr algn="l"/>
            <a:r>
              <a:rPr lang="ru-RU" sz="2800" u="sng" dirty="0" smtClean="0"/>
              <a:t>Задачи для детей: </a:t>
            </a:r>
            <a:r>
              <a:rPr lang="ru-RU" sz="2800" dirty="0" smtClean="0"/>
              <a:t/>
            </a:r>
            <a:br>
              <a:rPr lang="ru-RU" sz="2800" dirty="0" smtClean="0"/>
            </a:br>
            <a:r>
              <a:rPr lang="ru-RU" sz="2800" dirty="0" smtClean="0"/>
              <a:t>1. Знакомство детей с русской народной игрушкой – матрешкой, с историей ее создания.</a:t>
            </a:r>
            <a:br>
              <a:rPr lang="ru-RU" sz="2800" dirty="0" smtClean="0"/>
            </a:br>
            <a:r>
              <a:rPr lang="ru-RU" sz="2800" dirty="0" smtClean="0"/>
              <a:t>2. Рассматривание альбома с основными видами матрешек.</a:t>
            </a:r>
            <a:br>
              <a:rPr lang="ru-RU" sz="2800" dirty="0" smtClean="0"/>
            </a:br>
            <a:r>
              <a:rPr lang="ru-RU" sz="2800" dirty="0" smtClean="0"/>
              <a:t>3. Дидактические  игры с матрешками. </a:t>
            </a:r>
            <a:br>
              <a:rPr lang="ru-RU" sz="2800" dirty="0" smtClean="0"/>
            </a:br>
            <a:r>
              <a:rPr lang="ru-RU" sz="2800" dirty="0" smtClean="0"/>
              <a:t>4. Продуктивная деятельность (рисование, лепка, аппликация) - развитие творческих способностей.</a:t>
            </a:r>
            <a:br>
              <a:rPr lang="ru-RU" sz="2800" dirty="0" smtClean="0"/>
            </a:br>
            <a:r>
              <a:rPr lang="ru-RU" sz="2800" dirty="0" smtClean="0"/>
              <a:t>5. Формирование интереса </a:t>
            </a:r>
            <a:r>
              <a:rPr lang="ru-RU" sz="2800" dirty="0"/>
              <a:t>к предложенной </a:t>
            </a:r>
            <a:r>
              <a:rPr lang="ru-RU" sz="2800" dirty="0" smtClean="0"/>
              <a:t>теме.</a:t>
            </a:r>
            <a:br>
              <a:rPr lang="ru-RU" sz="2800" dirty="0" smtClean="0"/>
            </a:br>
            <a:r>
              <a:rPr lang="ru-RU" sz="2800" dirty="0" smtClean="0"/>
              <a:t>6. Развитие коммуникативных навыков детей, желания использовать народные игрушки в совместной и самостоятельной деятельности.</a:t>
            </a:r>
            <a:br>
              <a:rPr lang="ru-RU" sz="2800" dirty="0" smtClean="0"/>
            </a:br>
            <a:r>
              <a:rPr lang="ru-RU" sz="2800" dirty="0" smtClean="0"/>
              <a:t>7. </a:t>
            </a:r>
            <a:r>
              <a:rPr lang="ru-RU" sz="2800" dirty="0"/>
              <a:t>П</a:t>
            </a:r>
            <a:r>
              <a:rPr lang="ru-RU" sz="2800" dirty="0" smtClean="0"/>
              <a:t>олучать радость от увиденного, услышанного, сделанного своими руками.</a:t>
            </a:r>
            <a:endParaRPr lang="ru-RU" sz="2800" dirty="0"/>
          </a:p>
        </p:txBody>
      </p:sp>
    </p:spTree>
    <p:extLst>
      <p:ext uri="{BB962C8B-B14F-4D97-AF65-F5344CB8AC3E}">
        <p14:creationId xmlns:p14="http://schemas.microsoft.com/office/powerpoint/2010/main" val="97066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p:spPr>
        <p:txBody>
          <a:bodyPr rtlCol="0">
            <a:normAutofit/>
          </a:bodyPr>
          <a:lstStyle/>
          <a:p>
            <a:pPr algn="l"/>
            <a:r>
              <a:rPr lang="ru-RU" sz="3200" u="sng" dirty="0">
                <a:solidFill>
                  <a:schemeClr val="tx1">
                    <a:lumMod val="85000"/>
                    <a:lumOff val="15000"/>
                  </a:schemeClr>
                </a:solidFill>
              </a:rPr>
              <a:t>Задачи для родителей</a:t>
            </a:r>
            <a:r>
              <a:rPr lang="ru-RU" sz="3200" u="sng" dirty="0" smtClean="0">
                <a:solidFill>
                  <a:schemeClr val="tx1">
                    <a:lumMod val="85000"/>
                    <a:lumOff val="15000"/>
                  </a:schemeClr>
                </a:solidFill>
              </a:rPr>
              <a:t>:</a:t>
            </a:r>
            <a:br>
              <a:rPr lang="ru-RU" sz="3200" u="sng" dirty="0" smtClean="0">
                <a:solidFill>
                  <a:schemeClr val="tx1">
                    <a:lumMod val="85000"/>
                    <a:lumOff val="15000"/>
                  </a:schemeClr>
                </a:solidFill>
              </a:rPr>
            </a:br>
            <a:r>
              <a:rPr lang="ru-RU" sz="3200" u="sng" dirty="0">
                <a:solidFill>
                  <a:schemeClr val="tx1">
                    <a:lumMod val="85000"/>
                    <a:lumOff val="15000"/>
                  </a:schemeClr>
                </a:solidFill>
              </a:rPr>
              <a:t/>
            </a:r>
            <a:br>
              <a:rPr lang="ru-RU" sz="3200" u="sng" dirty="0">
                <a:solidFill>
                  <a:schemeClr val="tx1">
                    <a:lumMod val="85000"/>
                    <a:lumOff val="15000"/>
                  </a:schemeClr>
                </a:solidFill>
              </a:rPr>
            </a:br>
            <a:r>
              <a:rPr lang="ru-RU" sz="3200" dirty="0"/>
              <a:t>1. </a:t>
            </a:r>
            <a:r>
              <a:rPr lang="ru-RU" sz="3200" dirty="0" smtClean="0"/>
              <a:t>Поддерживать интерес детей к </a:t>
            </a:r>
            <a:r>
              <a:rPr lang="ru-RU" sz="3200" dirty="0"/>
              <a:t>русской народной игрушке </a:t>
            </a:r>
            <a:r>
              <a:rPr lang="ru-RU" sz="3200" dirty="0" smtClean="0"/>
              <a:t>– матрешке.</a:t>
            </a:r>
            <a:r>
              <a:rPr lang="ru-RU" sz="3200" dirty="0"/>
              <a:t/>
            </a:r>
            <a:br>
              <a:rPr lang="ru-RU" sz="3200" dirty="0"/>
            </a:br>
            <a:r>
              <a:rPr lang="ru-RU" sz="3200" dirty="0"/>
              <a:t>2. </a:t>
            </a:r>
            <a:r>
              <a:rPr lang="ru-RU" sz="3200" dirty="0" smtClean="0"/>
              <a:t>Принять участие в проекте – в совместной деятельности с ребенком (игры, поделки).</a:t>
            </a:r>
            <a:br>
              <a:rPr lang="ru-RU" sz="3200" dirty="0" smtClean="0"/>
            </a:br>
            <a:r>
              <a:rPr lang="ru-RU" sz="3200" dirty="0" smtClean="0"/>
              <a:t>3</a:t>
            </a:r>
            <a:r>
              <a:rPr lang="ru-RU" sz="3200" dirty="0"/>
              <a:t>. </a:t>
            </a:r>
            <a:r>
              <a:rPr lang="ru-RU" sz="3200" dirty="0" smtClean="0"/>
              <a:t>Побуждать </a:t>
            </a:r>
            <a:r>
              <a:rPr lang="ru-RU" sz="3200" dirty="0"/>
              <a:t>своих детей </a:t>
            </a:r>
            <a:r>
              <a:rPr lang="ru-RU" sz="3200" dirty="0" smtClean="0"/>
              <a:t>к ознакомлению с </a:t>
            </a:r>
            <a:r>
              <a:rPr lang="ru-RU" sz="3200" dirty="0"/>
              <a:t>изделиями декоративно-прикладного </a:t>
            </a:r>
            <a:r>
              <a:rPr lang="ru-RU" sz="3200" dirty="0" smtClean="0"/>
              <a:t>искусства.</a:t>
            </a:r>
            <a:r>
              <a:rPr lang="ru-RU" sz="3200" dirty="0"/>
              <a:t/>
            </a:r>
            <a:br>
              <a:rPr lang="ru-RU" sz="3200" dirty="0"/>
            </a:br>
            <a:r>
              <a:rPr lang="ru-RU" sz="3200" dirty="0"/>
              <a:t>4. </a:t>
            </a:r>
            <a:r>
              <a:rPr lang="ru-RU" sz="3200" dirty="0" smtClean="0"/>
              <a:t>Учитывать </a:t>
            </a:r>
            <a:r>
              <a:rPr lang="ru-RU" sz="3200" dirty="0"/>
              <a:t>опыт детей, приобретенный в детском саду</a:t>
            </a:r>
            <a:r>
              <a:rPr lang="ru-RU" sz="3200" dirty="0" smtClean="0"/>
              <a:t>.</a:t>
            </a:r>
            <a:br>
              <a:rPr lang="ru-RU" sz="3200" dirty="0" smtClean="0"/>
            </a:br>
            <a:r>
              <a:rPr lang="ru-RU" sz="3200" dirty="0" smtClean="0"/>
              <a:t>5. Принять участие в создании выставки работ «Хоровод Матрешек»</a:t>
            </a:r>
            <a:r>
              <a:rPr lang="ru-RU" sz="3200" dirty="0"/>
              <a:t/>
            </a:r>
            <a:br>
              <a:rPr lang="ru-RU" sz="3200" dirty="0"/>
            </a:br>
            <a:endParaRPr lang="ru-RU"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rtlCol="0">
            <a:normAutofit/>
          </a:bodyPr>
          <a:lstStyle/>
          <a:p>
            <a:pPr fontAlgn="auto">
              <a:spcAft>
                <a:spcPts val="0"/>
              </a:spcAft>
              <a:defRPr/>
            </a:pPr>
            <a:endParaRPr lang="ru-RU" sz="3600" i="1" dirty="0">
              <a:solidFill>
                <a:schemeClr val="accent3">
                  <a:lumMod val="50000"/>
                </a:schemeClr>
              </a:solidFill>
            </a:endParaRPr>
          </a:p>
        </p:txBody>
      </p:sp>
      <p:sp>
        <p:nvSpPr>
          <p:cNvPr id="3" name="Текст 2"/>
          <p:cNvSpPr>
            <a:spLocks noGrp="1"/>
          </p:cNvSpPr>
          <p:nvPr>
            <p:ph type="body" idx="1"/>
          </p:nvPr>
        </p:nvSpPr>
        <p:spPr>
          <a:xfrm>
            <a:off x="457200" y="0"/>
            <a:ext cx="4040188" cy="404813"/>
          </a:xfrm>
        </p:spPr>
        <p:txBody>
          <a:bodyPr rtlCol="0">
            <a:normAutofit fontScale="92500" lnSpcReduction="10000"/>
          </a:bodyPr>
          <a:lstStyle/>
          <a:p>
            <a:pPr fontAlgn="auto">
              <a:spcAft>
                <a:spcPts val="0"/>
              </a:spcAft>
              <a:buFont typeface="Arial" pitchFamily="34" charset="0"/>
              <a:buNone/>
              <a:defRPr/>
            </a:pPr>
            <a:endParaRPr lang="ru-RU" b="0" i="1" dirty="0">
              <a:solidFill>
                <a:schemeClr val="accent3">
                  <a:lumMod val="50000"/>
                </a:schemeClr>
              </a:solidFill>
            </a:endParaRPr>
          </a:p>
        </p:txBody>
      </p:sp>
      <p:sp>
        <p:nvSpPr>
          <p:cNvPr id="5" name="Текст 4"/>
          <p:cNvSpPr>
            <a:spLocks noGrp="1"/>
          </p:cNvSpPr>
          <p:nvPr>
            <p:ph type="body" sz="quarter" idx="3"/>
          </p:nvPr>
        </p:nvSpPr>
        <p:spPr>
          <a:xfrm>
            <a:off x="4645025" y="0"/>
            <a:ext cx="4041775" cy="404813"/>
          </a:xfrm>
        </p:spPr>
        <p:txBody>
          <a:bodyPr rtlCol="0">
            <a:normAutofit fontScale="92500" lnSpcReduction="10000"/>
          </a:bodyPr>
          <a:lstStyle/>
          <a:p>
            <a:pPr fontAlgn="auto">
              <a:spcAft>
                <a:spcPts val="0"/>
              </a:spcAft>
              <a:buFont typeface="Arial" pitchFamily="34" charset="0"/>
              <a:buNone/>
              <a:defRPr/>
            </a:pPr>
            <a:endParaRPr lang="ru-RU" b="0" i="1" dirty="0">
              <a:solidFill>
                <a:schemeClr val="accent3">
                  <a:lumMod val="50000"/>
                </a:schemeClr>
              </a:solidFill>
            </a:endParaRPr>
          </a:p>
        </p:txBody>
      </p:sp>
      <p:pic>
        <p:nvPicPr>
          <p:cNvPr id="1843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0" y="1"/>
            <a:ext cx="4500563" cy="3573016"/>
          </a:xfrm>
        </p:spPr>
      </p:pic>
      <p:pic>
        <p:nvPicPr>
          <p:cNvPr id="18437" name="Picture 4"/>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a:xfrm>
            <a:off x="4500562" y="1"/>
            <a:ext cx="4643437" cy="3573016"/>
          </a:xfrm>
        </p:spPr>
      </p:pic>
      <p:pic>
        <p:nvPicPr>
          <p:cNvPr id="18439" name="Picture 1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00563" y="3573016"/>
            <a:ext cx="4643437" cy="3284984"/>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0" y="3573016"/>
            <a:ext cx="4500563" cy="328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1270</TotalTime>
  <Words>143</Words>
  <Application>Microsoft Office PowerPoint</Application>
  <PresentationFormat>Экран (4:3)</PresentationFormat>
  <Paragraphs>45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 Презентация проекта «Красавица Матрешка – народная игрушка» </vt:lpstr>
      <vt:lpstr>Подготовила:  воспитатель группы «Черемушка» ДОУ «Д/С № 183» Поникарова Татьяна Евгеньевна</vt:lpstr>
      <vt:lpstr> "Мы уверены в том, что народная игрушка является, при тщательном ее изучении, неисчерпаемым источником мудрой и творческой педагогики". Е.Флерина. </vt:lpstr>
      <vt:lpstr>Презентация PowerPoint</vt:lpstr>
      <vt:lpstr> Цель проекта  </vt:lpstr>
      <vt:lpstr>   Задачи для педагогов: 1. Формировать представления детей о русской народной игрушке - Матрешке. 2. Вызывать у них эмоционально-положительный отклик, воспитывать бережное отношение к игрушке.  3. Познакомить с содержанием дидактических игр с матрешками. 4. Развивать творческие и познавательные способности детей, мелкую моторику рук, речевые умения и обогащать словарный запас.  5. Использовать новые знания в разных видах детской деятельности. 6. Разучить танец Матрешек на музыкальных занятиях. 7. Провести мастер-класс для родителей. 8. Оформление выставки «Хоровод матрешек».   </vt:lpstr>
      <vt:lpstr>Задачи для детей:  1. Знакомство детей с русской народной игрушкой – матрешкой, с историей ее создания. 2. Рассматривание альбома с основными видами матрешек. 3. Дидактические  игры с матрешками.  4. Продуктивная деятельность (рисование, лепка, аппликация) - развитие творческих способностей. 5. Формирование интереса к предложенной теме. 6. Развитие коммуникативных навыков детей, желания использовать народные игрушки в совместной и самостоятельной деятельности. 7. Получать радость от увиденного, услышанного, сделанного своими руками.</vt:lpstr>
      <vt:lpstr>Задачи для родителей:  1. Поддерживать интерес детей к русской народной игрушке – матрешке. 2. Принять участие в проекте – в совместной деятельности с ребенком (игры, поделки). 3. Побуждать своих детей к ознакомлению с изделиями декоративно-прикладного искусства. 4. Учитывать опыт детей, приобретенный в детском саду. 5. Принять участие в создании выставки работ «Хоровод Матрешек» </vt:lpstr>
      <vt:lpstr>Презентация PowerPoint</vt:lpstr>
      <vt:lpstr>Предполагаемый результат проекта:  1. Заинтересованность детей русской народной  игрушкой «Матрешкой», проявление их познавательной активности. 2. Приобретение детьми навыков пользования игрушкой и различными способами игр с ней. 3. Повышение уровня удовлетворенности родителей процессом развития ребенка в детском саду в рамках личностно – ориентированного подхода.    </vt:lpstr>
      <vt:lpstr> Реализация проекта  будет осуществляться в 3 этапа: подготовительный, основной, рефлексия.   Подготовительный Для педагогов: 1. Подбор методической литературы по теме.  2. Подбор материала, подвижных  игр, изготовление пособий – дидактических игр.  3. Подбор танца, песен по теме. Для родителей: Беседа с родителями о теме и цели проекта, приглашение поучаствовать. Для детей: Беседа с детьми об игрушках матрёшках: - история Матрешки; - рассматривание игрушки матрёшки. - рассматривание альбома с изображением  матрешек: Семеновские, Полхов – Майдан, Вятские, Городецкие…    </vt:lpstr>
      <vt:lpstr>Основной этап 1. Дидактические игры на  - закрепление материала: «величина», ее сравнительными степени «больше», «меньше», «самый большой», «самый маленький»; - построение  ряда от большего к меньшему и наоборот;  - игры с порядковым и количественным счетом;  - игры направленные на утончение зрительного всоприятия, развитие внимания, логического мышления. 2. Разучивание стихов, пальчиковой гимнастики. 3. Отгадывание загадок. 4. Продуктивная деятельность. 5. Разучивание танца «Матрешки». 6.Выставка работ «Хоровод матрешек». 7. Открытое занятие для педагогов.</vt:lpstr>
      <vt:lpstr>3 этап проекта -  рефлексия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проекта «Красавица Матрешка – народная игрушка» </dc:title>
  <dc:creator>татьяна</dc:creator>
  <cp:lastModifiedBy>татьяна</cp:lastModifiedBy>
  <cp:revision>58</cp:revision>
  <dcterms:created xsi:type="dcterms:W3CDTF">2017-03-20T16:16:21Z</dcterms:created>
  <dcterms:modified xsi:type="dcterms:W3CDTF">2017-05-10T06:08:44Z</dcterms:modified>
</cp:coreProperties>
</file>