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0" r:id="rId12"/>
    <p:sldId id="279" r:id="rId13"/>
    <p:sldId id="281" r:id="rId14"/>
    <p:sldId id="282" r:id="rId15"/>
    <p:sldId id="285" r:id="rId16"/>
    <p:sldId id="284" r:id="rId17"/>
    <p:sldId id="283" r:id="rId18"/>
    <p:sldId id="286" r:id="rId19"/>
    <p:sldId id="287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48" y="-1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7BE7-7FE3-49D2-8508-BA8F16BAEA65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FB64-D24D-4008-9BA3-069751069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842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7BE7-7FE3-49D2-8508-BA8F16BAEA65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FB64-D24D-4008-9BA3-069751069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987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7BE7-7FE3-49D2-8508-BA8F16BAEA65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FB64-D24D-4008-9BA3-069751069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128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97BE7-7FE3-49D2-8508-BA8F16BAEA65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0FB64-D24D-4008-9BA3-069751069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9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kratkosrochnyi-proekt-v-srednei-grupe-v-lesu-rodilas-elochka.html?ysclid=m9cgppknkq303719163" TargetMode="External"/><Relationship Id="rId2" Type="http://schemas.openxmlformats.org/officeDocument/2006/relationships/hyperlink" Target="https://www.prodlenka.org/metodicheskie-razrabotki/531396-kratkosrochnyj-proekt-v-lesu-rodilas-joloch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proekt-v-lesu-rodilas-yolochka-6495722.html?ysclid=m9cgrp9qyh549379050" TargetMode="External"/><Relationship Id="rId4" Type="http://schemas.openxmlformats.org/officeDocument/2006/relationships/hyperlink" Target="https://nsportal.ru/detskiy-sad/okruzhayushchiy-mir/2014/09/27/proekt-v-lesu-rodilas-eloch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&#1073;&#1077;&#1089;&#1077;&#1076;&#1072;%20&#1077;&#1083;&#1086;&#1095;&#1082;&#1072;%20&#1082;&#1088;&#1072;&#1089;&#1072;&#1074;&#1080;&#1094;&#107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hyperlink" Target="&#1080;&#1089;&#1090;&#1086;&#1088;&#1080;&#1103;%20&#1074;&#1086;&#1079;&#1085;&#1080;&#1082;&#1085;&#1086;&#1074;&#1077;&#1085;&#1080;&#1103;%20&#1085;&#1086;&#1074;&#1086;&#1075;&#1086;&#1076;&#1085;&#1077;&#1081;%20&#1077;&#1083;&#1080;.docx" TargetMode="Externa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28073"/>
            <a:ext cx="9144000" cy="1459345"/>
          </a:xfrm>
        </p:spPr>
        <p:txBody>
          <a:bodyPr>
            <a:normAutofit/>
          </a:bodyPr>
          <a:lstStyle/>
          <a:p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проектной деятельности за 2024-2025 уч.год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3855" y="2410691"/>
            <a:ext cx="9670472" cy="3833091"/>
          </a:xfrm>
        </p:spPr>
        <p:txBody>
          <a:bodyPr>
            <a:normAutofit lnSpcReduction="10000"/>
          </a:bodyPr>
          <a:lstStyle/>
          <a:p>
            <a:endParaRPr lang="ru-RU"/>
          </a:p>
          <a:p>
            <a:pPr algn="r"/>
            <a:r>
              <a:rPr lang="ru-RU" sz="3600"/>
              <a:t>Педагоги: Барабанова Т. В.</a:t>
            </a:r>
          </a:p>
          <a:p>
            <a:pPr algn="r"/>
            <a:r>
              <a:rPr lang="ru-RU" sz="3600"/>
              <a:t>                    Гаврина И. В.</a:t>
            </a:r>
          </a:p>
          <a:p>
            <a:pPr algn="l"/>
            <a:endParaRPr lang="ru-RU" sz="3600"/>
          </a:p>
          <a:p>
            <a:pPr algn="l"/>
            <a:endParaRPr lang="ru-RU" sz="3600"/>
          </a:p>
          <a:p>
            <a:pPr algn="l"/>
            <a:endParaRPr lang="ru-RU" sz="3600"/>
          </a:p>
          <a:p>
            <a:r>
              <a:rPr lang="ru-RU" sz="3600"/>
              <a:t>МДОУ «Детский сад № 183»</a:t>
            </a:r>
          </a:p>
        </p:txBody>
      </p:sp>
    </p:spTree>
    <p:extLst>
      <p:ext uri="{BB962C8B-B14F-4D97-AF65-F5344CB8AC3E}">
        <p14:creationId xmlns:p14="http://schemas.microsoft.com/office/powerpoint/2010/main" val="26622551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67917-2ACD-AAAC-720F-675D53411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6158"/>
          <a:stretch>
            <a:fillRect/>
          </a:stretch>
        </p:blipFill>
        <p:spPr>
          <a:xfrm>
            <a:off x="4480764" y="1537543"/>
            <a:ext cx="3230471" cy="4183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BEAC7D-9196-B1A3-51C2-EB173F77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9" r="5491"/>
          <a:stretch>
            <a:fillRect/>
          </a:stretch>
        </p:blipFill>
        <p:spPr>
          <a:xfrm>
            <a:off x="273269" y="472965"/>
            <a:ext cx="3205655" cy="38965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ADD554-B5BE-0EB4-88E5-2693338D0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29" y="2357260"/>
            <a:ext cx="3018402" cy="4024536"/>
          </a:xfrm>
          <a:prstGeom prst="rect">
            <a:avLst/>
          </a:prstGeom>
        </p:spPr>
      </p:pic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:a16="http://schemas.microsoft.com/office/drawing/2014/main" id="{F3EBEE2A-D134-0A3D-65F7-2C04C996E1C8}"/>
              </a:ext>
            </a:extLst>
          </p:cNvPr>
          <p:cNvSpPr/>
          <p:nvPr/>
        </p:nvSpPr>
        <p:spPr>
          <a:xfrm rot="10800000">
            <a:off x="525517" y="55599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166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98EE4-7DD5-4326-AF6B-3566AA9F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594111"/>
            <a:ext cx="3762704" cy="50169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2A70EC-A75C-E271-B2B8-974F999FE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14" y="1561063"/>
            <a:ext cx="4207920" cy="5013158"/>
          </a:xfrm>
          <a:prstGeom prst="rect">
            <a:avLst/>
          </a:prstGeom>
        </p:spPr>
      </p:pic>
      <p:sp>
        <p:nvSpPr>
          <p:cNvPr id="2" name="Стрелка: вправо 1">
            <a:hlinkClick r:id="rId4" action="ppaction://hlinksldjump"/>
            <a:extLst>
              <a:ext uri="{FF2B5EF4-FFF2-40B4-BE49-F238E27FC236}">
                <a16:creationId xmlns:a16="http://schemas.microsoft.com/office/drawing/2014/main" id="{9C342ED9-FC1F-AA4F-7784-AF12ACD470F2}"/>
              </a:ext>
            </a:extLst>
          </p:cNvPr>
          <p:cNvSpPr/>
          <p:nvPr/>
        </p:nvSpPr>
        <p:spPr>
          <a:xfrm rot="10800000">
            <a:off x="777766" y="57424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212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73F1AF-1C58-DDC2-4BEE-B944F8A7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5" y="517495"/>
            <a:ext cx="3223401" cy="42942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3DB5F-D362-FFB5-0F2F-32E8E0ECE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42" y="1451534"/>
            <a:ext cx="2971700" cy="4291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2DA191-9C34-B54E-A689-84071DD03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59" y="2033474"/>
            <a:ext cx="3223401" cy="4297867"/>
          </a:xfrm>
          <a:prstGeom prst="rect">
            <a:avLst/>
          </a:prstGeom>
        </p:spPr>
      </p:pic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:a16="http://schemas.microsoft.com/office/drawing/2014/main" id="{050BB950-904C-3DBD-86C8-A771705B8073}"/>
              </a:ext>
            </a:extLst>
          </p:cNvPr>
          <p:cNvSpPr/>
          <p:nvPr/>
        </p:nvSpPr>
        <p:spPr>
          <a:xfrm rot="10800000">
            <a:off x="560325" y="55004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98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F3CB1-13B5-888D-2793-A4C5076A7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28" y="1037896"/>
            <a:ext cx="3422267" cy="4782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D7A9D-3DAD-2EDB-1E56-4920DE579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"/>
          <a:stretch>
            <a:fillRect/>
          </a:stretch>
        </p:blipFill>
        <p:spPr>
          <a:xfrm>
            <a:off x="8421278" y="1944412"/>
            <a:ext cx="3626344" cy="47822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4A3309-F5A4-3C04-6D6E-65E1DA1AD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r="8151" b="3573"/>
          <a:stretch>
            <a:fillRect/>
          </a:stretch>
        </p:blipFill>
        <p:spPr>
          <a:xfrm>
            <a:off x="144378" y="126124"/>
            <a:ext cx="3422267" cy="4782207"/>
          </a:xfrm>
          <a:prstGeom prst="rect">
            <a:avLst/>
          </a:prstGeom>
        </p:spPr>
      </p:pic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:a16="http://schemas.microsoft.com/office/drawing/2014/main" id="{211B4A41-C197-390C-F3DB-9C5BEDE22543}"/>
              </a:ext>
            </a:extLst>
          </p:cNvPr>
          <p:cNvSpPr/>
          <p:nvPr/>
        </p:nvSpPr>
        <p:spPr>
          <a:xfrm rot="10800000">
            <a:off x="557048" y="55777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850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hlinkClick r:id="rId2" action="ppaction://hlinksldjump"/>
            <a:extLst>
              <a:ext uri="{FF2B5EF4-FFF2-40B4-BE49-F238E27FC236}">
                <a16:creationId xmlns:a16="http://schemas.microsoft.com/office/drawing/2014/main" id="{4D042493-102D-E00C-DC85-1D32D82D7C20}"/>
              </a:ext>
            </a:extLst>
          </p:cNvPr>
          <p:cNvSpPr/>
          <p:nvPr/>
        </p:nvSpPr>
        <p:spPr>
          <a:xfrm rot="10800000">
            <a:off x="714703" y="54758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4725C-6E9B-FA5C-5316-AE80D7A36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7550"/>
          <a:stretch>
            <a:fillRect/>
          </a:stretch>
        </p:blipFill>
        <p:spPr>
          <a:xfrm>
            <a:off x="8313682" y="56641"/>
            <a:ext cx="2943910" cy="282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FB455E-E496-A0B9-4E74-56C1F4BDA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2534" r="10053" b="11444"/>
          <a:stretch>
            <a:fillRect/>
          </a:stretch>
        </p:blipFill>
        <p:spPr>
          <a:xfrm>
            <a:off x="2182750" y="3331129"/>
            <a:ext cx="2674546" cy="33612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0DC7E1-5DFD-1AC1-DCE9-AC207C2D6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84" y="3308051"/>
            <a:ext cx="2538248" cy="33843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F726DE-FE77-AC1A-11AE-1A1C0ADB8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75" y="56640"/>
            <a:ext cx="2122208" cy="28296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B27113-42F8-F8D4-8361-17981B01D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12361" r="9768" b="8426"/>
          <a:stretch>
            <a:fillRect/>
          </a:stretch>
        </p:blipFill>
        <p:spPr>
          <a:xfrm>
            <a:off x="5360810" y="3308051"/>
            <a:ext cx="2674545" cy="33843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B90164-89FA-D7DA-A355-F8506FBE8A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7686" r="11114" b="10856"/>
          <a:stretch>
            <a:fillRect/>
          </a:stretch>
        </p:blipFill>
        <p:spPr>
          <a:xfrm>
            <a:off x="934408" y="71243"/>
            <a:ext cx="2025869" cy="28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20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85AD5-A506-F8A9-E9FF-85F71A327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2" y="2229992"/>
            <a:ext cx="3457212" cy="4609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477D2-91EC-3662-C151-3FAF5657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94" y="950355"/>
            <a:ext cx="3457212" cy="46096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B8EE8D-8601-DD65-01BD-5CA485913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25" y="204123"/>
            <a:ext cx="3457213" cy="4609617"/>
          </a:xfrm>
          <a:prstGeom prst="rect">
            <a:avLst/>
          </a:prstGeom>
        </p:spPr>
      </p:pic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:a16="http://schemas.microsoft.com/office/drawing/2014/main" id="{415EA5D7-325D-78ED-4108-4294267231E0}"/>
              </a:ext>
            </a:extLst>
          </p:cNvPr>
          <p:cNvSpPr/>
          <p:nvPr/>
        </p:nvSpPr>
        <p:spPr>
          <a:xfrm rot="10800000">
            <a:off x="5606796" y="59076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228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F7F47-BABD-CCAE-365D-2E788D16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" y="112295"/>
            <a:ext cx="3302669" cy="44035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125E5-AF65-A01F-811F-33222240F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48" y="2314074"/>
            <a:ext cx="3302669" cy="4403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02D117-15CA-FEAB-4C90-425450A9B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01" y="1709176"/>
            <a:ext cx="4586197" cy="3439648"/>
          </a:xfrm>
          <a:prstGeom prst="rect">
            <a:avLst/>
          </a:prstGeom>
        </p:spPr>
      </p:pic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:a16="http://schemas.microsoft.com/office/drawing/2014/main" id="{141DC8B8-4C61-D168-2CC5-5976EC939617}"/>
              </a:ext>
            </a:extLst>
          </p:cNvPr>
          <p:cNvSpPr/>
          <p:nvPr/>
        </p:nvSpPr>
        <p:spPr>
          <a:xfrm rot="10800000">
            <a:off x="956441" y="56545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505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1C578-0174-E925-F078-7C813DBA8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56" y="205222"/>
            <a:ext cx="4624928" cy="3468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7DEE1B-A8F1-56F4-D09F-CA322B7A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9" y="205222"/>
            <a:ext cx="4624927" cy="34686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2FA368-1ADE-3B7B-1853-EDBD2FBE3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7492"/>
          <a:stretch>
            <a:fillRect/>
          </a:stretch>
        </p:blipFill>
        <p:spPr>
          <a:xfrm>
            <a:off x="6885434" y="3906944"/>
            <a:ext cx="4984142" cy="2886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260AF-1AEB-C14E-89FF-5AA87EFA6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/>
          <a:stretch>
            <a:fillRect/>
          </a:stretch>
        </p:blipFill>
        <p:spPr>
          <a:xfrm>
            <a:off x="322424" y="3906944"/>
            <a:ext cx="5104728" cy="2886195"/>
          </a:xfrm>
          <a:prstGeom prst="rect">
            <a:avLst/>
          </a:prstGeom>
        </p:spPr>
      </p:pic>
      <p:sp>
        <p:nvSpPr>
          <p:cNvPr id="2" name="Стрелка: вправо 1">
            <a:hlinkClick r:id="rId6" action="ppaction://hlinksldjump"/>
            <a:extLst>
              <a:ext uri="{FF2B5EF4-FFF2-40B4-BE49-F238E27FC236}">
                <a16:creationId xmlns:a16="http://schemas.microsoft.com/office/drawing/2014/main" id="{48838FC3-FDCE-331C-4757-22E8B0166825}"/>
              </a:ext>
            </a:extLst>
          </p:cNvPr>
          <p:cNvSpPr/>
          <p:nvPr/>
        </p:nvSpPr>
        <p:spPr>
          <a:xfrm rot="10800000">
            <a:off x="5659816" y="6053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468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72DDE-DA47-C313-CBC9-1F9E4DF2E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5" y="62370"/>
            <a:ext cx="4572190" cy="34330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4C5029-55F5-7A32-8E01-940776B4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45" y="62370"/>
            <a:ext cx="4572190" cy="3433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ED4D1D-CDAA-54E6-DAB7-BAAAD79D0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18" y="3429000"/>
            <a:ext cx="4572190" cy="3433098"/>
          </a:xfrm>
          <a:prstGeom prst="rect">
            <a:avLst/>
          </a:prstGeom>
        </p:spPr>
      </p:pic>
      <p:sp>
        <p:nvSpPr>
          <p:cNvPr id="2" name="Стрелка: вправо 1">
            <a:hlinkClick r:id="rId5" action="ppaction://hlinksldjump"/>
            <a:extLst>
              <a:ext uri="{FF2B5EF4-FFF2-40B4-BE49-F238E27FC236}">
                <a16:creationId xmlns:a16="http://schemas.microsoft.com/office/drawing/2014/main" id="{6B7658FE-7BF0-F91C-D191-254D6F98A50B}"/>
              </a:ext>
            </a:extLst>
          </p:cNvPr>
          <p:cNvSpPr/>
          <p:nvPr/>
        </p:nvSpPr>
        <p:spPr>
          <a:xfrm rot="10800000">
            <a:off x="157465" y="5538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937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AFB5B-64F9-40AB-BA2C-DAF8752A0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49A90-BEF1-0715-9160-544AC8D1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32"/>
            <a:ext cx="10515600" cy="762000"/>
          </a:xfrm>
        </p:spPr>
        <p:txBody>
          <a:bodyPr/>
          <a:lstStyle/>
          <a:p>
            <a:pPr algn="ctr"/>
            <a:r>
              <a:rPr lang="ru-RU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BBF47-8818-F052-051D-119F9B75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4" y="819807"/>
            <a:ext cx="11456276" cy="5854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Скачать методичку"/>
              </a:rPr>
              <a:t>https://www.prodlenka.org/metodicheskie-razrabotki/531396-kratkosrochnyj-proekt-v-lesu-rodilas-jolochka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Краткосрочный проект в средней группе «В лесу родилась елочка». Воспитателям детских садов, школьным учителям и педагогам - Маам.ру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проект "в лесу родилась елочка". | Проект по окружающему миру (средняя группа) на тему: | Образовательная социальная сеть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Проект "В лесу родилась ёлочка"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379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D4536-CFE4-7D79-9EFB-04803B844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8C3DA-F074-5FC8-7EC7-A1323E19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/>
              <a:t>«В лесу родилась наша елочка – колючая иголочка»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757B6-D90B-4E4C-3F06-28F6224C2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/>
              <a:t>Тип проекта: краткосрочный, познавательно - творческий</a:t>
            </a:r>
          </a:p>
          <a:p>
            <a:r>
              <a:rPr lang="ru-RU" sz="4800"/>
              <a:t>Участники проекта: воспитатели, дети, родители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620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CB5B4-0D7A-C173-012B-5C9B84D74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BBA2-5C25-7B86-57A9-9DD056E6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9F334-FE05-6475-DEE3-3C99A1B4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502979"/>
            <a:ext cx="11193517" cy="4989896"/>
          </a:xfrm>
        </p:spPr>
        <p:txBody>
          <a:bodyPr>
            <a:noAutofit/>
          </a:bodyPr>
          <a:lstStyle/>
          <a:p>
            <a:pPr indent="449580"/>
            <a:r>
              <a:rPr lang="ru-RU"/>
              <a:t>Мы все любим и очень ждем, особенно дети, веселый праздник Новый год. Стараемся создать волшебное настроение в канун праздника наряжаем лесную гостью – елочку. Мы обратили внимание, что дети плохо знакомы с традициями празднования Нового года и не знают почему обязательно на этот праздник украшают елку.</a:t>
            </a:r>
          </a:p>
        </p:txBody>
      </p:sp>
    </p:spTree>
    <p:extLst>
      <p:ext uri="{BB962C8B-B14F-4D97-AF65-F5344CB8AC3E}">
        <p14:creationId xmlns:p14="http://schemas.microsoft.com/office/powerpoint/2010/main" val="42162487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7C7E1-79A1-8EF6-91C1-1F1EC8C4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C2015-8ED9-761F-C8D1-B035E7D9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5620"/>
          </a:xfrm>
        </p:spPr>
        <p:txBody>
          <a:bodyPr>
            <a:normAutofit fontScale="90000"/>
          </a:bodyPr>
          <a:lstStyle/>
          <a:p>
            <a:r>
              <a:rPr lang="ru-RU" b="1"/>
              <a:t>Цель проекта: расширить представления детей о хвойном дереве, приобщить к народной культуре празднования Нового года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53590-3134-0196-2524-B88BA0CB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" y="2364827"/>
            <a:ext cx="10867696" cy="404648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/>
              <a:t>Задачи: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особенностями строения хвойных пород деревьев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представления об обязательном атрибуте праздника – еле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развивать речевые умения, активизировать словарный запас, развивать творческие способности, мелкую моторику рук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Развивать любознательность и повышать интерес к окружающим нас деревьям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уважительное и бережное отношение к традициям празднования Нового года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936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6637C-26C1-7090-20EB-1ADEF47F9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2270F-A2FF-1EB1-4C4A-2EB434DE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Ожидаемые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FFA93-18F8-9763-718B-139E650A3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233"/>
            <a:ext cx="10515600" cy="3906729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познавательной активности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 и коммуникативных навыков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обогащение словарного запаса, развитие связной речи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046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AA0CC-DD62-2E63-DAA1-84978406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82C73-2D7A-B159-DCE4-EA10D365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Подготовительный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7678FD-1FED-BC82-3F7F-5B9520877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0745"/>
            <a:ext cx="10515600" cy="3896218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Подбор методической и художественной литературы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Подготовка атрибутов для игр и занятий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стихотворений, загадок, игр, иллюстративного материала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Беседы с детьми, для выявления знаний по данной теме</a:t>
            </a:r>
            <a:endParaRPr lang="ru-R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290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B7DB5-EC6D-BF83-6D23-532CE8DA5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5BB6C-6113-B6B3-8318-7F784E2C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525517"/>
          </a:xfrm>
        </p:spPr>
        <p:txBody>
          <a:bodyPr>
            <a:normAutofit fontScale="90000"/>
          </a:bodyPr>
          <a:lstStyle/>
          <a:p>
            <a:r>
              <a:rPr lang="ru-RU"/>
              <a:t>                          Основной этап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599F27-7DF1-BE50-F9A7-979A290B0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906337"/>
              </p:ext>
            </p:extLst>
          </p:nvPr>
        </p:nvGraphicFramePr>
        <p:xfrm>
          <a:off x="73572" y="810375"/>
          <a:ext cx="12023834" cy="556397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32690">
                  <a:extLst>
                    <a:ext uri="{9D8B030D-6E8A-4147-A177-3AD203B41FA5}">
                      <a16:colId xmlns:a16="http://schemas.microsoft.com/office/drawing/2014/main" val="138579534"/>
                    </a:ext>
                  </a:extLst>
                </a:gridCol>
                <a:gridCol w="3867807">
                  <a:extLst>
                    <a:ext uri="{9D8B030D-6E8A-4147-A177-3AD203B41FA5}">
                      <a16:colId xmlns:a16="http://schemas.microsoft.com/office/drawing/2014/main" val="2894416417"/>
                    </a:ext>
                  </a:extLst>
                </a:gridCol>
                <a:gridCol w="5423337">
                  <a:extLst>
                    <a:ext uri="{9D8B030D-6E8A-4147-A177-3AD203B41FA5}">
                      <a16:colId xmlns:a16="http://schemas.microsoft.com/office/drawing/2014/main" val="3335570962"/>
                    </a:ext>
                  </a:extLst>
                </a:gridCol>
              </a:tblGrid>
              <a:tr h="413456">
                <a:tc>
                  <a:txBody>
                    <a:bodyPr/>
                    <a:lstStyle/>
                    <a:p>
                      <a:r>
                        <a:rPr lang="ru-RU"/>
                        <a:t>День недели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Цель мероприятия: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704089"/>
                  </a:ext>
                </a:extLst>
              </a:tr>
              <a:tr h="594459">
                <a:tc>
                  <a:txBody>
                    <a:bodyPr/>
                    <a:lstStyle/>
                    <a:p>
                      <a:r>
                        <a:rPr lang="ru-RU"/>
                        <a:t>понедельник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Беседа «Елочка - красавица»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Закрепить и углубить знания детей о ели, как представителя хвойных деревьев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05373"/>
                  </a:ext>
                </a:extLst>
              </a:tr>
              <a:tr h="594459">
                <a:tc>
                  <a:txBody>
                    <a:bodyPr/>
                    <a:lstStyle/>
                    <a:p>
                      <a:r>
                        <a:rPr lang="ru-RU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hlinkClick r:id="" action="ppaction://noaction"/>
                        </a:rPr>
                        <a:t>Пальчиковая гимнастика «Елочка»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Развивать мелкую моторику рук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93123"/>
                  </a:ext>
                </a:extLst>
              </a:tr>
              <a:tr h="723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среда</a:t>
                      </a:r>
                    </a:p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Рисование  «Новогодняя елка»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Формировать умение изображать нарядную елочку, располагая по всему листу бумаги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2747"/>
                  </a:ext>
                </a:extLst>
              </a:tr>
              <a:tr h="723548">
                <a:tc>
                  <a:txBody>
                    <a:bodyPr/>
                    <a:lstStyle/>
                    <a:p>
                      <a:r>
                        <a:rPr lang="ru-RU"/>
                        <a:t>четверг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Аппликация с элементами раскрашивания «Наша елка»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Формировать умение штриховать аккуратно, не выходя за контур; вырезать ножницами точно по линии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48930"/>
                  </a:ext>
                </a:extLst>
              </a:tr>
              <a:tr h="58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В режимных моментах</a:t>
                      </a:r>
                    </a:p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литературы</a:t>
                      </a:r>
                      <a:endParaRPr lang="ru-RU"/>
                    </a:p>
                    <a:p>
                      <a:pPr lvl="0"/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Расширять знание о новогодней еле и традициях ее украшения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018717"/>
                  </a:ext>
                </a:extLst>
              </a:tr>
              <a:tr h="723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понедельник</a:t>
                      </a:r>
                    </a:p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Беседа «Об истории возникновения новогодней ели»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Познакомить с историей происхождения елки, подвести к пониманию, что на новогоднем празднике – елка необходимый атрибут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721167"/>
                  </a:ext>
                </a:extLst>
              </a:tr>
              <a:tr h="723548">
                <a:tc>
                  <a:txBody>
                    <a:bodyPr/>
                    <a:lstStyle/>
                    <a:p>
                      <a:r>
                        <a:rPr lang="ru-RU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Пластилинография «Лесная красавица» </a:t>
                      </a: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Слайд 25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Формировать умение отщипывать кусок пластилина и примазывать его к заготовке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0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6449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2A14B-83E0-63A2-9115-A4BE3EE7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818A-49E3-86A0-F80A-466E89BF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525517"/>
          </a:xfrm>
        </p:spPr>
        <p:txBody>
          <a:bodyPr>
            <a:normAutofit fontScale="90000"/>
          </a:bodyPr>
          <a:lstStyle/>
          <a:p>
            <a:r>
              <a:rPr lang="ru-RU"/>
              <a:t>                          Основной этап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E78D148-7E5A-BF4F-BC77-26F3A3DBC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541706"/>
              </p:ext>
            </p:extLst>
          </p:nvPr>
        </p:nvGraphicFramePr>
        <p:xfrm>
          <a:off x="89338" y="754311"/>
          <a:ext cx="12013323" cy="575159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01007">
                  <a:extLst>
                    <a:ext uri="{9D8B030D-6E8A-4147-A177-3AD203B41FA5}">
                      <a16:colId xmlns:a16="http://schemas.microsoft.com/office/drawing/2014/main" val="138579534"/>
                    </a:ext>
                  </a:extLst>
                </a:gridCol>
                <a:gridCol w="4088524">
                  <a:extLst>
                    <a:ext uri="{9D8B030D-6E8A-4147-A177-3AD203B41FA5}">
                      <a16:colId xmlns:a16="http://schemas.microsoft.com/office/drawing/2014/main" val="2894416417"/>
                    </a:ext>
                  </a:extLst>
                </a:gridCol>
                <a:gridCol w="5123792">
                  <a:extLst>
                    <a:ext uri="{9D8B030D-6E8A-4147-A177-3AD203B41FA5}">
                      <a16:colId xmlns:a16="http://schemas.microsoft.com/office/drawing/2014/main" val="3335570962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r>
                        <a:rPr lang="ru-RU"/>
                        <a:t>День недели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Цель мероприятия: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704089"/>
                  </a:ext>
                </a:extLst>
              </a:tr>
              <a:tr h="678277">
                <a:tc>
                  <a:txBody>
                    <a:bodyPr/>
                    <a:lstStyle/>
                    <a:p>
                      <a:r>
                        <a:rPr lang="ru-RU"/>
                        <a:t>среда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мультфильма «В лесу родилась елочка»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Создание праздничного настроения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30831"/>
                  </a:ext>
                </a:extLst>
              </a:tr>
              <a:tr h="678277">
                <a:tc>
                  <a:txBody>
                    <a:bodyPr/>
                    <a:lstStyle/>
                    <a:p>
                      <a:r>
                        <a:rPr lang="ru-RU"/>
                        <a:t>четверг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Разучивание песни «В лесу родилась елочка»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Создание положительного настроя в предверии новогодних праздников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7719"/>
                  </a:ext>
                </a:extLst>
              </a:tr>
              <a:tr h="1259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пятница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Д.И. «Выложи елочку из треугольников»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Формировать умение воспроизводить взаимное расположение фигур в пространстве, развивать способность составлять изображение из отдельных геометрических фигур (треугольников)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02505"/>
                  </a:ext>
                </a:extLst>
              </a:tr>
              <a:tr h="678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понедельник</a:t>
                      </a:r>
                    </a:p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Экспериментальная деятельность «Выращивание елочки из кристаллов»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Развивать наблюдательность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05373"/>
                  </a:ext>
                </a:extLst>
              </a:tr>
              <a:tr h="700352">
                <a:tc>
                  <a:txBody>
                    <a:bodyPr/>
                    <a:lstStyle/>
                    <a:p>
                      <a:r>
                        <a:rPr lang="ru-RU"/>
                        <a:t>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Прогулка  «Наша красивая зеленая елка»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Формировать представление о хвойном дереве – еле в зимнее время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48930"/>
                  </a:ext>
                </a:extLst>
              </a:tr>
              <a:tr h="678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четверг</a:t>
                      </a:r>
                    </a:p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«Елочка для снеговика»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Формировать умение вырезать ножницами точно по контуру; создавать композицию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018717"/>
                  </a:ext>
                </a:extLst>
              </a:tr>
              <a:tr h="678277">
                <a:tc>
                  <a:txBody>
                    <a:bodyPr/>
                    <a:lstStyle/>
                    <a:p>
                      <a:r>
                        <a:rPr lang="ru-RU"/>
                        <a:t>пятница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мультфильма «Когда зажигаются елки»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Создание праздничного настроения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8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2995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981E-711D-25EE-59EA-93D38D764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A54FB-8BB4-5790-52BF-D72923D3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Заключительный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E01D2-DC95-3D68-02EB-9A1CAE73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Украшение елочки в группе</a:t>
            </a:r>
            <a:endParaRPr lang="ru-R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проведение новогоднего утренника</a:t>
            </a:r>
            <a:endParaRPr lang="ru-R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011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566</Words>
  <Application>Microsoft Office PowerPoint</Application>
  <PresentationFormat>Широкоэкранный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Тема Office</vt:lpstr>
      <vt:lpstr>Отчет о результатах проектной деятельности за 2024-2025 уч.год</vt:lpstr>
      <vt:lpstr>«В лесу родилась наша елочка – колючая иголочка»</vt:lpstr>
      <vt:lpstr>Актуальность проекта</vt:lpstr>
      <vt:lpstr>Цель проекта: расширить представления детей о хвойном дереве, приобщить к народной культуре празднования Нового года</vt:lpstr>
      <vt:lpstr>Ожидаемые результаты</vt:lpstr>
      <vt:lpstr>Подготовительный этап</vt:lpstr>
      <vt:lpstr>                          Основной этап</vt:lpstr>
      <vt:lpstr>                          Основной этап</vt:lpstr>
      <vt:lpstr>Заключительный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результатах проектной деятельности за 2024-2025 уч.год</dc:title>
  <dc:creator>123</dc:creator>
  <cp:lastModifiedBy>Пользователь</cp:lastModifiedBy>
  <cp:revision>86</cp:revision>
  <dcterms:created xsi:type="dcterms:W3CDTF">2025-01-06T11:46:14Z</dcterms:created>
  <dcterms:modified xsi:type="dcterms:W3CDTF">2025-08-08T10:31:41Z</dcterms:modified>
</cp:coreProperties>
</file>