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8" r:id="rId11"/>
    <p:sldId id="280" r:id="rId12"/>
    <p:sldId id="279" r:id="rId13"/>
    <p:sldId id="281" r:id="rId14"/>
    <p:sldId id="282" r:id="rId15"/>
    <p:sldId id="285" r:id="rId16"/>
    <p:sldId id="284" r:id="rId17"/>
    <p:sldId id="283" r:id="rId18"/>
    <p:sldId id="286" r:id="rId19"/>
  </p:sldIdLst>
  <p:sldSz cx="12192000" cy="6858000"/>
  <p:notesSz cx="6858000" cy="9144000"/>
  <p:custDataLst>
    <p:tags r:id="rId20"/>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7" autoAdjust="0"/>
    <p:restoredTop sz="94660"/>
  </p:normalViewPr>
  <p:slideViewPr>
    <p:cSldViewPr snapToGrid="0" showGuides="1">
      <p:cViewPr>
        <p:scale>
          <a:sx n="75" d="100"/>
          <a:sy n="75" d="100"/>
        </p:scale>
        <p:origin x="248" y="-124"/>
      </p:cViewPr>
      <p:guideLst>
        <p:guide orient="horz" pos="2160"/>
        <p:guide pos="3840"/>
      </p:guideLst>
    </p:cSldViewPr>
  </p:slideViewPr>
  <p:notesTextViewPr>
    <p:cViewPr>
      <p:scale>
        <a:sx n="3" d="2"/>
        <a:sy n="3" d="2"/>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9997BE7-7FE3-49D2-8508-BA8F16BAEA65}" type="datetimeFigureOut">
              <a:rPr lang="ru-RU" smtClean="0"/>
              <a:t>08.08.2025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A0FB64-D24D-4008-9BA3-069751069BB2}" type="slidenum">
              <a:rPr lang="ru-RU" smtClean="0"/>
              <a:t>‹#›</a:t>
            </a:fld>
            <a:endParaRPr lang="ru-RU"/>
          </a:p>
        </p:txBody>
      </p:sp>
    </p:spTree>
    <p:extLst>
      <p:ext uri="{BB962C8B-B14F-4D97-AF65-F5344CB8AC3E}">
        <p14:creationId xmlns:p14="http://schemas.microsoft.com/office/powerpoint/2010/main" val="10023842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9997BE7-7FE3-49D2-8508-BA8F16BAEA65}" type="datetimeFigureOut">
              <a:rPr lang="ru-RU" smtClean="0"/>
              <a:t>08.08.2025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A0FB64-D24D-4008-9BA3-069751069BB2}" type="slidenum">
              <a:rPr lang="ru-RU" smtClean="0"/>
              <a:t>‹#›</a:t>
            </a:fld>
            <a:endParaRPr lang="ru-RU"/>
          </a:p>
        </p:txBody>
      </p:sp>
    </p:spTree>
    <p:extLst>
      <p:ext uri="{BB962C8B-B14F-4D97-AF65-F5344CB8AC3E}">
        <p14:creationId xmlns:p14="http://schemas.microsoft.com/office/powerpoint/2010/main" val="10194987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997BE7-7FE3-49D2-8508-BA8F16BAEA65}" type="datetimeFigureOut">
              <a:rPr lang="ru-RU" smtClean="0"/>
              <a:t>08.08.2025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7A0FB64-D24D-4008-9BA3-069751069BB2}" type="slidenum">
              <a:rPr lang="ru-RU" smtClean="0"/>
              <a:t>‹#›</a:t>
            </a:fld>
            <a:endParaRPr lang="ru-RU"/>
          </a:p>
        </p:txBody>
      </p:sp>
    </p:spTree>
    <p:extLst>
      <p:ext uri="{BB962C8B-B14F-4D97-AF65-F5344CB8AC3E}">
        <p14:creationId xmlns:p14="http://schemas.microsoft.com/office/powerpoint/2010/main" val="66081280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alphaModFix amt="53000"/>
          </a:blip>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97BE7-7FE3-49D2-8508-BA8F16BAEA65}" type="datetimeFigureOut">
              <a:rPr lang="ru-RU" smtClean="0"/>
              <a:t>08.08.2025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0FB64-D24D-4008-9BA3-069751069BB2}" type="slidenum">
              <a:rPr lang="ru-RU" smtClean="0"/>
              <a:t>‹#›</a:t>
            </a:fld>
            <a:endParaRPr lang="ru-RU"/>
          </a:p>
        </p:txBody>
      </p:sp>
    </p:spTree>
    <p:extLst>
      <p:ext uri="{BB962C8B-B14F-4D97-AF65-F5344CB8AC3E}">
        <p14:creationId xmlns:p14="http://schemas.microsoft.com/office/powerpoint/2010/main" val="1369591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slide" Target="slide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slide" Target="slide16.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slide" Target="slide16.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slide" Target="slide16.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5" Type="http://schemas.openxmlformats.org/officeDocument/2006/relationships/slide" Target="slide16.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slide" Target="slide17.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5" Type="http://schemas.openxmlformats.org/officeDocument/2006/relationships/slide" Target="slide1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1073;&#1077;&#1089;&#1077;&#1076;&#1072;%20&#1086;%20&#1087;&#1086;&#1083;&#1100;&#1079;&#1077;%20&#1083;&#1091;&#1082;&#1072;.docx" TargetMode="External"/><Relationship Id="rId2" Type="http://schemas.openxmlformats.org/officeDocument/2006/relationships/slide" Target="slide18.xml"/><Relationship Id="rId1" Type="http://schemas.openxmlformats.org/officeDocument/2006/relationships/slideLayout" Target="../slideLayouts/slideLayout2.xml"/><Relationship Id="rId5" Type="http://schemas.openxmlformats.org/officeDocument/2006/relationships/hyperlink" Target="&#1086;&#1087;&#1080;&#1089;&#1072;&#1090;&#1077;&#1083;&#1100;&#1085;&#1099;&#1081;%20&#1088;&#1072;&#1089;&#1089;&#1082;&#1072;&#1079;.docx" TargetMode="External"/><Relationship Id="rId4" Type="http://schemas.openxmlformats.org/officeDocument/2006/relationships/hyperlink" Target="&#1073;&#1077;&#1089;&#1077;&#1076;&#1072;%20&#1082;&#1072;&#1082;%20&#1091;&#1093;&#1072;&#1078;&#1080;&#1074;&#1072;&#1090;&#1100;%20&#1079;&#1072;%20&#1088;&#1072;&#1089;&#1090;&#1077;&#1085;&#1080;&#1103;&#1084;&#1080;.docx"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sportal.ru/detskiy-sad/okruzhayushchiy-mir/2020/07/24/konspekt-zanyatiya-luk-poleznyy-drug" TargetMode="External"/><Relationship Id="rId2" Type="http://schemas.openxmlformats.org/officeDocument/2006/relationships/hyperlink" Target="https://www.maam.ru/detskijsad/konspekt-nod-po-yekologicheskomu-vospitaniyu-detei-starshego-doshkolnogo-vozrasta-luk-repchatyi-polza-i-vred.html" TargetMode="External"/><Relationship Id="rId1" Type="http://schemas.openxmlformats.org/officeDocument/2006/relationships/slideLayout" Target="../slideLayouts/slideLayout2.xml"/><Relationship Id="rId6" Type="http://schemas.openxmlformats.org/officeDocument/2006/relationships/hyperlink" Target="https://sevrukova-lends20-vasilek.edumsko.ru/folders/post/1776977" TargetMode="External"/><Relationship Id="rId5" Type="http://schemas.openxmlformats.org/officeDocument/2006/relationships/hyperlink" Target="https://lebedeva-ds4-bogorodsk.edumsko.ru/folders/post/1979547" TargetMode="External"/><Relationship Id="rId4" Type="http://schemas.openxmlformats.org/officeDocument/2006/relationships/hyperlink" Target="https://infourok.ru/user/shaligina-tatyana-nikolaevna/blog/konspekt-zanyatiya-v-podgotovitelnoj-gruppe-na-temu-polza-luka-208724.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628073"/>
            <a:ext cx="9144000" cy="1459345"/>
          </a:xfrm>
        </p:spPr>
        <p:txBody>
          <a:bodyPr>
            <a:normAutofit/>
          </a:bodyPr>
          <a:lstStyle/>
          <a:p>
            <a:r>
              <a:rPr lang="ru-RU" sz="4400">
                <a:latin typeface="Times New Roman" panose="02020603050405020304" pitchFamily="18" charset="0"/>
                <a:cs typeface="Times New Roman" panose="02020603050405020304" pitchFamily="18" charset="0"/>
              </a:rPr>
              <a:t>Отчет о результатах проектной деятельности за 2024-2025 уч.год</a:t>
            </a:r>
          </a:p>
        </p:txBody>
      </p:sp>
      <p:sp>
        <p:nvSpPr>
          <p:cNvPr id="3" name="Подзаголовок 2"/>
          <p:cNvSpPr>
            <a:spLocks noGrp="1"/>
          </p:cNvSpPr>
          <p:nvPr>
            <p:ph type="subTitle" idx="1"/>
          </p:nvPr>
        </p:nvSpPr>
        <p:spPr>
          <a:xfrm>
            <a:off x="1283855" y="2410691"/>
            <a:ext cx="9670472" cy="3833091"/>
          </a:xfrm>
        </p:spPr>
        <p:txBody>
          <a:bodyPr>
            <a:normAutofit lnSpcReduction="10000"/>
          </a:bodyPr>
          <a:lstStyle/>
          <a:p>
            <a:endParaRPr lang="ru-RU"/>
          </a:p>
          <a:p>
            <a:pPr algn="r"/>
            <a:r>
              <a:rPr lang="ru-RU" sz="3600"/>
              <a:t>Педагоги: Барабанова Т. В.</a:t>
            </a:r>
          </a:p>
          <a:p>
            <a:pPr algn="r"/>
            <a:r>
              <a:rPr lang="ru-RU" sz="3600"/>
              <a:t>                    Гаврина И. В.</a:t>
            </a:r>
          </a:p>
          <a:p>
            <a:pPr algn="l"/>
            <a:endParaRPr lang="ru-RU" sz="3600"/>
          </a:p>
          <a:p>
            <a:pPr algn="l"/>
            <a:endParaRPr lang="ru-RU" sz="3600"/>
          </a:p>
          <a:p>
            <a:pPr algn="l"/>
            <a:endParaRPr lang="ru-RU" sz="3600"/>
          </a:p>
          <a:p>
            <a:r>
              <a:rPr lang="ru-RU" sz="3600"/>
              <a:t>МДОУ «Детский сад № 183»</a:t>
            </a:r>
          </a:p>
        </p:txBody>
      </p:sp>
    </p:spTree>
    <p:extLst>
      <p:ext uri="{BB962C8B-B14F-4D97-AF65-F5344CB8AC3E}">
        <p14:creationId xmlns:p14="http://schemas.microsoft.com/office/powerpoint/2010/main" val="266225512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BA67917-2ACD-AAAC-720F-675D534112AD}"/>
              </a:ext>
            </a:extLst>
          </p:cNvPr>
          <p:cNvPicPr>
            <a:picLocks noChangeAspect="1"/>
          </p:cNvPicPr>
          <p:nvPr/>
        </p:nvPicPr>
        <p:blipFill>
          <a:blip r:embed="rId2">
            <a:extLst>
              <a:ext uri="{28A0092B-C50C-407E-A947-70E740481C1C}">
                <a14:useLocalDpi xmlns:a14="http://schemas.microsoft.com/office/drawing/2010/main" val="0"/>
              </a:ext>
            </a:extLst>
          </a:blip>
          <a:srcRect t="13333" r="6158"/>
          <a:stretch>
            <a:fillRect/>
          </a:stretch>
        </p:blipFill>
        <p:spPr>
          <a:xfrm>
            <a:off x="4480764" y="1537543"/>
            <a:ext cx="3230471" cy="4183676"/>
          </a:xfrm>
          <a:prstGeom prst="rect">
            <a:avLst/>
          </a:prstGeom>
        </p:spPr>
      </p:pic>
      <p:pic>
        <p:nvPicPr>
          <p:cNvPr id="5" name="Рисунок 4">
            <a:extLst>
              <a:ext uri="{FF2B5EF4-FFF2-40B4-BE49-F238E27FC236}">
                <a16:creationId xmlns:a16="http://schemas.microsoft.com/office/drawing/2014/main" id="{83BEAC7D-9196-B1A3-51C2-EB173F779595}"/>
              </a:ext>
            </a:extLst>
          </p:cNvPr>
          <p:cNvPicPr>
            <a:picLocks noChangeAspect="1"/>
          </p:cNvPicPr>
          <p:nvPr/>
        </p:nvPicPr>
        <p:blipFill>
          <a:blip r:embed="rId3">
            <a:extLst>
              <a:ext uri="{28A0092B-C50C-407E-A947-70E740481C1C}">
                <a14:useLocalDpi xmlns:a14="http://schemas.microsoft.com/office/drawing/2010/main" val="0"/>
              </a:ext>
            </a:extLst>
          </a:blip>
          <a:srcRect t="14559" r="5491"/>
          <a:stretch>
            <a:fillRect/>
          </a:stretch>
        </p:blipFill>
        <p:spPr>
          <a:xfrm>
            <a:off x="273269" y="472965"/>
            <a:ext cx="3205655" cy="3896563"/>
          </a:xfrm>
          <a:prstGeom prst="rect">
            <a:avLst/>
          </a:prstGeom>
        </p:spPr>
      </p:pic>
      <p:pic>
        <p:nvPicPr>
          <p:cNvPr id="7" name="Рисунок 6">
            <a:extLst>
              <a:ext uri="{FF2B5EF4-FFF2-40B4-BE49-F238E27FC236}">
                <a16:creationId xmlns:a16="http://schemas.microsoft.com/office/drawing/2014/main" id="{03ADD554-B5BE-0EB4-88E5-2693338D09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0329" y="2357260"/>
            <a:ext cx="3018402" cy="4024536"/>
          </a:xfrm>
          <a:prstGeom prst="rect">
            <a:avLst/>
          </a:prstGeom>
        </p:spPr>
      </p:pic>
      <p:sp>
        <p:nvSpPr>
          <p:cNvPr id="2" name="Стрелка: вправо 1">
            <a:hlinkClick r:id="rId5" action="ppaction://hlinksldjump"/>
            <a:extLst>
              <a:ext uri="{FF2B5EF4-FFF2-40B4-BE49-F238E27FC236}">
                <a16:creationId xmlns:a16="http://schemas.microsoft.com/office/drawing/2014/main" id="{F3EBEE2A-D134-0A3D-65F7-2C04C996E1C8}"/>
              </a:ext>
            </a:extLst>
          </p:cNvPr>
          <p:cNvSpPr/>
          <p:nvPr/>
        </p:nvSpPr>
        <p:spPr>
          <a:xfrm rot="10800000">
            <a:off x="525517" y="5559972"/>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4301665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0F98EE4-7DD5-4326-AF6B-3566AA9F6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766" y="594111"/>
            <a:ext cx="3762704" cy="5016939"/>
          </a:xfrm>
          <a:prstGeom prst="rect">
            <a:avLst/>
          </a:prstGeom>
        </p:spPr>
      </p:pic>
      <p:pic>
        <p:nvPicPr>
          <p:cNvPr id="5" name="Рисунок 4">
            <a:extLst>
              <a:ext uri="{FF2B5EF4-FFF2-40B4-BE49-F238E27FC236}">
                <a16:creationId xmlns:a16="http://schemas.microsoft.com/office/drawing/2014/main" id="{962A70EC-A75C-E271-B2B8-974F999FE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314" y="1561063"/>
            <a:ext cx="4207920" cy="5013158"/>
          </a:xfrm>
          <a:prstGeom prst="rect">
            <a:avLst/>
          </a:prstGeom>
        </p:spPr>
      </p:pic>
      <p:sp>
        <p:nvSpPr>
          <p:cNvPr id="2" name="Стрелка: вправо 1">
            <a:hlinkClick r:id="rId4" action="ppaction://hlinksldjump"/>
            <a:extLst>
              <a:ext uri="{FF2B5EF4-FFF2-40B4-BE49-F238E27FC236}">
                <a16:creationId xmlns:a16="http://schemas.microsoft.com/office/drawing/2014/main" id="{9C342ED9-FC1F-AA4F-7784-AF12ACD470F2}"/>
              </a:ext>
            </a:extLst>
          </p:cNvPr>
          <p:cNvSpPr/>
          <p:nvPr/>
        </p:nvSpPr>
        <p:spPr>
          <a:xfrm rot="10800000">
            <a:off x="777766" y="5742471"/>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063212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573F1AF-1C58-DDC2-4BEE-B944F8A76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325" y="517495"/>
            <a:ext cx="3223401" cy="4294290"/>
          </a:xfrm>
          <a:prstGeom prst="rect">
            <a:avLst/>
          </a:prstGeom>
        </p:spPr>
      </p:pic>
      <p:pic>
        <p:nvPicPr>
          <p:cNvPr id="5" name="Рисунок 4">
            <a:extLst>
              <a:ext uri="{FF2B5EF4-FFF2-40B4-BE49-F238E27FC236}">
                <a16:creationId xmlns:a16="http://schemas.microsoft.com/office/drawing/2014/main" id="{68D3DB5F-D362-FFB5-0F2F-32E8E0ECE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542" y="1451534"/>
            <a:ext cx="2971700" cy="4291263"/>
          </a:xfrm>
          <a:prstGeom prst="rect">
            <a:avLst/>
          </a:prstGeom>
        </p:spPr>
      </p:pic>
      <p:pic>
        <p:nvPicPr>
          <p:cNvPr id="11" name="Рисунок 10">
            <a:extLst>
              <a:ext uri="{FF2B5EF4-FFF2-40B4-BE49-F238E27FC236}">
                <a16:creationId xmlns:a16="http://schemas.microsoft.com/office/drawing/2014/main" id="{FC2DA191-9C34-B54E-A689-84071DD03B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1059" y="2033474"/>
            <a:ext cx="3223401" cy="4297867"/>
          </a:xfrm>
          <a:prstGeom prst="rect">
            <a:avLst/>
          </a:prstGeom>
        </p:spPr>
      </p:pic>
      <p:sp>
        <p:nvSpPr>
          <p:cNvPr id="2" name="Стрелка: вправо 1">
            <a:hlinkClick r:id="rId5" action="ppaction://hlinksldjump"/>
            <a:extLst>
              <a:ext uri="{FF2B5EF4-FFF2-40B4-BE49-F238E27FC236}">
                <a16:creationId xmlns:a16="http://schemas.microsoft.com/office/drawing/2014/main" id="{050BB950-904C-3DBD-86C8-A771705B8073}"/>
              </a:ext>
            </a:extLst>
          </p:cNvPr>
          <p:cNvSpPr/>
          <p:nvPr/>
        </p:nvSpPr>
        <p:spPr>
          <a:xfrm rot="10800000">
            <a:off x="560325" y="5500481"/>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1426985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D4F3CB1-13B5-888D-2793-A4C5076A7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2828" y="1037896"/>
            <a:ext cx="3422267" cy="4782208"/>
          </a:xfrm>
          <a:prstGeom prst="rect">
            <a:avLst/>
          </a:prstGeom>
        </p:spPr>
      </p:pic>
      <p:pic>
        <p:nvPicPr>
          <p:cNvPr id="5" name="Рисунок 4">
            <a:extLst>
              <a:ext uri="{FF2B5EF4-FFF2-40B4-BE49-F238E27FC236}">
                <a16:creationId xmlns:a16="http://schemas.microsoft.com/office/drawing/2014/main" id="{1DCD7A9D-3DAD-2EDB-1E56-4920DE57900A}"/>
              </a:ext>
            </a:extLst>
          </p:cNvPr>
          <p:cNvPicPr>
            <a:picLocks noChangeAspect="1"/>
          </p:cNvPicPr>
          <p:nvPr/>
        </p:nvPicPr>
        <p:blipFill>
          <a:blip r:embed="rId3">
            <a:extLst>
              <a:ext uri="{28A0092B-C50C-407E-A947-70E740481C1C}">
                <a14:useLocalDpi xmlns:a14="http://schemas.microsoft.com/office/drawing/2010/main" val="0"/>
              </a:ext>
            </a:extLst>
          </a:blip>
          <a:srcRect r="9050"/>
          <a:stretch>
            <a:fillRect/>
          </a:stretch>
        </p:blipFill>
        <p:spPr>
          <a:xfrm>
            <a:off x="8421278" y="1944412"/>
            <a:ext cx="3626344" cy="4782207"/>
          </a:xfrm>
          <a:prstGeom prst="rect">
            <a:avLst/>
          </a:prstGeom>
        </p:spPr>
      </p:pic>
      <p:pic>
        <p:nvPicPr>
          <p:cNvPr id="7" name="Рисунок 6">
            <a:extLst>
              <a:ext uri="{FF2B5EF4-FFF2-40B4-BE49-F238E27FC236}">
                <a16:creationId xmlns:a16="http://schemas.microsoft.com/office/drawing/2014/main" id="{444A3309-F5A4-3C04-6D6E-65E1DA1ADE9E}"/>
              </a:ext>
            </a:extLst>
          </p:cNvPr>
          <p:cNvPicPr>
            <a:picLocks noChangeAspect="1"/>
          </p:cNvPicPr>
          <p:nvPr/>
        </p:nvPicPr>
        <p:blipFill>
          <a:blip r:embed="rId4">
            <a:extLst>
              <a:ext uri="{28A0092B-C50C-407E-A947-70E740481C1C}">
                <a14:useLocalDpi xmlns:a14="http://schemas.microsoft.com/office/drawing/2010/main" val="0"/>
              </a:ext>
            </a:extLst>
          </a:blip>
          <a:srcRect t="2493" r="8151" b="3573"/>
          <a:stretch>
            <a:fillRect/>
          </a:stretch>
        </p:blipFill>
        <p:spPr>
          <a:xfrm>
            <a:off x="144378" y="126124"/>
            <a:ext cx="3422267" cy="4782207"/>
          </a:xfrm>
          <a:prstGeom prst="rect">
            <a:avLst/>
          </a:prstGeom>
        </p:spPr>
      </p:pic>
      <p:sp>
        <p:nvSpPr>
          <p:cNvPr id="2" name="Стрелка: вправо 1">
            <a:hlinkClick r:id="rId5" action="ppaction://hlinksldjump"/>
            <a:extLst>
              <a:ext uri="{FF2B5EF4-FFF2-40B4-BE49-F238E27FC236}">
                <a16:creationId xmlns:a16="http://schemas.microsoft.com/office/drawing/2014/main" id="{211B4A41-C197-390C-F3DB-9C5BEDE22543}"/>
              </a:ext>
            </a:extLst>
          </p:cNvPr>
          <p:cNvSpPr/>
          <p:nvPr/>
        </p:nvSpPr>
        <p:spPr>
          <a:xfrm rot="10800000">
            <a:off x="557048" y="5577788"/>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124850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трелка: вправо 1">
            <a:hlinkClick r:id="rId2" action="ppaction://hlinksldjump"/>
            <a:extLst>
              <a:ext uri="{FF2B5EF4-FFF2-40B4-BE49-F238E27FC236}">
                <a16:creationId xmlns:a16="http://schemas.microsoft.com/office/drawing/2014/main" id="{4D042493-102D-E00C-DC85-1D32D82D7C20}"/>
              </a:ext>
            </a:extLst>
          </p:cNvPr>
          <p:cNvSpPr/>
          <p:nvPr/>
        </p:nvSpPr>
        <p:spPr>
          <a:xfrm rot="10800000">
            <a:off x="714703" y="547588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a:extLst>
              <a:ext uri="{FF2B5EF4-FFF2-40B4-BE49-F238E27FC236}">
                <a16:creationId xmlns:a16="http://schemas.microsoft.com/office/drawing/2014/main" id="{7094725C-6E9B-FA5C-5316-AE80D7A36724}"/>
              </a:ext>
            </a:extLst>
          </p:cNvPr>
          <p:cNvPicPr>
            <a:picLocks noChangeAspect="1"/>
          </p:cNvPicPr>
          <p:nvPr/>
        </p:nvPicPr>
        <p:blipFill>
          <a:blip r:embed="rId3">
            <a:extLst>
              <a:ext uri="{28A0092B-C50C-407E-A947-70E740481C1C}">
                <a14:useLocalDpi xmlns:a14="http://schemas.microsoft.com/office/drawing/2010/main" val="0"/>
              </a:ext>
            </a:extLst>
          </a:blip>
          <a:srcRect l="8439" r="7550"/>
          <a:stretch>
            <a:fillRect/>
          </a:stretch>
        </p:blipFill>
        <p:spPr>
          <a:xfrm>
            <a:off x="8313682" y="56641"/>
            <a:ext cx="2943910" cy="2829611"/>
          </a:xfrm>
          <a:prstGeom prst="rect">
            <a:avLst/>
          </a:prstGeom>
        </p:spPr>
      </p:pic>
      <p:pic>
        <p:nvPicPr>
          <p:cNvPr id="6" name="Рисунок 5">
            <a:extLst>
              <a:ext uri="{FF2B5EF4-FFF2-40B4-BE49-F238E27FC236}">
                <a16:creationId xmlns:a16="http://schemas.microsoft.com/office/drawing/2014/main" id="{FCFB455E-E496-A0B9-4E74-56C1F4BDAB34}"/>
              </a:ext>
            </a:extLst>
          </p:cNvPr>
          <p:cNvPicPr>
            <a:picLocks noChangeAspect="1"/>
          </p:cNvPicPr>
          <p:nvPr/>
        </p:nvPicPr>
        <p:blipFill>
          <a:blip r:embed="rId4">
            <a:extLst>
              <a:ext uri="{28A0092B-C50C-407E-A947-70E740481C1C}">
                <a14:useLocalDpi xmlns:a14="http://schemas.microsoft.com/office/drawing/2010/main" val="0"/>
              </a:ext>
            </a:extLst>
          </a:blip>
          <a:srcRect l="9695" t="12534" r="10053" b="11444"/>
          <a:stretch>
            <a:fillRect/>
          </a:stretch>
        </p:blipFill>
        <p:spPr>
          <a:xfrm>
            <a:off x="2182750" y="3331129"/>
            <a:ext cx="2674546" cy="3361253"/>
          </a:xfrm>
          <a:prstGeom prst="rect">
            <a:avLst/>
          </a:prstGeom>
        </p:spPr>
      </p:pic>
      <p:pic>
        <p:nvPicPr>
          <p:cNvPr id="8" name="Рисунок 7">
            <a:extLst>
              <a:ext uri="{FF2B5EF4-FFF2-40B4-BE49-F238E27FC236}">
                <a16:creationId xmlns:a16="http://schemas.microsoft.com/office/drawing/2014/main" id="{950DC7E1-5DFD-1AC1-DCE9-AC207C2D65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9684" y="3308051"/>
            <a:ext cx="2538248" cy="3384330"/>
          </a:xfrm>
          <a:prstGeom prst="rect">
            <a:avLst/>
          </a:prstGeom>
        </p:spPr>
      </p:pic>
      <p:pic>
        <p:nvPicPr>
          <p:cNvPr id="10" name="Рисунок 9">
            <a:extLst>
              <a:ext uri="{FF2B5EF4-FFF2-40B4-BE49-F238E27FC236}">
                <a16:creationId xmlns:a16="http://schemas.microsoft.com/office/drawing/2014/main" id="{8CF726DE-FE77-AC1A-11AE-1A1C0ADB8E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5875" y="56640"/>
            <a:ext cx="2122208" cy="2829611"/>
          </a:xfrm>
          <a:prstGeom prst="rect">
            <a:avLst/>
          </a:prstGeom>
        </p:spPr>
      </p:pic>
      <p:pic>
        <p:nvPicPr>
          <p:cNvPr id="12" name="Рисунок 11">
            <a:extLst>
              <a:ext uri="{FF2B5EF4-FFF2-40B4-BE49-F238E27FC236}">
                <a16:creationId xmlns:a16="http://schemas.microsoft.com/office/drawing/2014/main" id="{F1B27113-42F8-F8D4-8361-17981B01D9DA}"/>
              </a:ext>
            </a:extLst>
          </p:cNvPr>
          <p:cNvPicPr>
            <a:picLocks noChangeAspect="1"/>
          </p:cNvPicPr>
          <p:nvPr/>
        </p:nvPicPr>
        <p:blipFill>
          <a:blip r:embed="rId7">
            <a:extLst>
              <a:ext uri="{28A0092B-C50C-407E-A947-70E740481C1C}">
                <a14:useLocalDpi xmlns:a14="http://schemas.microsoft.com/office/drawing/2010/main" val="0"/>
              </a:ext>
            </a:extLst>
          </a:blip>
          <a:srcRect l="6765" t="12361" r="9768" b="8426"/>
          <a:stretch>
            <a:fillRect/>
          </a:stretch>
        </p:blipFill>
        <p:spPr>
          <a:xfrm>
            <a:off x="5360810" y="3308051"/>
            <a:ext cx="2674545" cy="3384331"/>
          </a:xfrm>
          <a:prstGeom prst="rect">
            <a:avLst/>
          </a:prstGeom>
        </p:spPr>
      </p:pic>
      <p:pic>
        <p:nvPicPr>
          <p:cNvPr id="14" name="Рисунок 13">
            <a:extLst>
              <a:ext uri="{FF2B5EF4-FFF2-40B4-BE49-F238E27FC236}">
                <a16:creationId xmlns:a16="http://schemas.microsoft.com/office/drawing/2014/main" id="{BAB90164-89FA-D7DA-A355-F8506FBE8ACA}"/>
              </a:ext>
            </a:extLst>
          </p:cNvPr>
          <p:cNvPicPr>
            <a:picLocks noChangeAspect="1"/>
          </p:cNvPicPr>
          <p:nvPr/>
        </p:nvPicPr>
        <p:blipFill>
          <a:blip r:embed="rId8">
            <a:extLst>
              <a:ext uri="{28A0092B-C50C-407E-A947-70E740481C1C}">
                <a14:useLocalDpi xmlns:a14="http://schemas.microsoft.com/office/drawing/2010/main" val="0"/>
              </a:ext>
            </a:extLst>
          </a:blip>
          <a:srcRect l="11126" t="7686" r="11114" b="10856"/>
          <a:stretch>
            <a:fillRect/>
          </a:stretch>
        </p:blipFill>
        <p:spPr>
          <a:xfrm>
            <a:off x="934408" y="71243"/>
            <a:ext cx="2025869" cy="2829611"/>
          </a:xfrm>
          <a:prstGeom prst="rect">
            <a:avLst/>
          </a:prstGeom>
        </p:spPr>
      </p:pic>
    </p:spTree>
    <p:extLst>
      <p:ext uri="{BB962C8B-B14F-4D97-AF65-F5344CB8AC3E}">
        <p14:creationId xmlns:p14="http://schemas.microsoft.com/office/powerpoint/2010/main" val="131399204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1985AD5-A506-F8A9-E9FF-85F71A327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62" y="2229992"/>
            <a:ext cx="3457212" cy="4609615"/>
          </a:xfrm>
          <a:prstGeom prst="rect">
            <a:avLst/>
          </a:prstGeom>
        </p:spPr>
      </p:pic>
      <p:pic>
        <p:nvPicPr>
          <p:cNvPr id="5" name="Рисунок 4">
            <a:extLst>
              <a:ext uri="{FF2B5EF4-FFF2-40B4-BE49-F238E27FC236}">
                <a16:creationId xmlns:a16="http://schemas.microsoft.com/office/drawing/2014/main" id="{D7A477D2-91EC-3662-C151-3FAF565799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394" y="950355"/>
            <a:ext cx="3457212" cy="4609616"/>
          </a:xfrm>
          <a:prstGeom prst="rect">
            <a:avLst/>
          </a:prstGeom>
        </p:spPr>
      </p:pic>
      <p:pic>
        <p:nvPicPr>
          <p:cNvPr id="7" name="Рисунок 6">
            <a:extLst>
              <a:ext uri="{FF2B5EF4-FFF2-40B4-BE49-F238E27FC236}">
                <a16:creationId xmlns:a16="http://schemas.microsoft.com/office/drawing/2014/main" id="{A6B8EE8D-8601-DD65-01BD-5CA4859134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7725" y="204123"/>
            <a:ext cx="3457213" cy="4609617"/>
          </a:xfrm>
          <a:prstGeom prst="rect">
            <a:avLst/>
          </a:prstGeom>
        </p:spPr>
      </p:pic>
      <p:sp>
        <p:nvSpPr>
          <p:cNvPr id="2" name="Стрелка: вправо 1">
            <a:hlinkClick r:id="rId5" action="ppaction://hlinksldjump"/>
            <a:extLst>
              <a:ext uri="{FF2B5EF4-FFF2-40B4-BE49-F238E27FC236}">
                <a16:creationId xmlns:a16="http://schemas.microsoft.com/office/drawing/2014/main" id="{415EA5D7-325D-78ED-4108-4294267231E0}"/>
              </a:ext>
            </a:extLst>
          </p:cNvPr>
          <p:cNvSpPr/>
          <p:nvPr/>
        </p:nvSpPr>
        <p:spPr>
          <a:xfrm rot="10800000">
            <a:off x="5606796" y="590764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422228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03F7F47-BABD-CCAE-365D-2E788D165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83" y="112295"/>
            <a:ext cx="3302669" cy="4403558"/>
          </a:xfrm>
          <a:prstGeom prst="rect">
            <a:avLst/>
          </a:prstGeom>
        </p:spPr>
      </p:pic>
      <p:pic>
        <p:nvPicPr>
          <p:cNvPr id="5" name="Рисунок 4">
            <a:extLst>
              <a:ext uri="{FF2B5EF4-FFF2-40B4-BE49-F238E27FC236}">
                <a16:creationId xmlns:a16="http://schemas.microsoft.com/office/drawing/2014/main" id="{670125E5-AF65-A01F-811F-33222240F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7048" y="2314074"/>
            <a:ext cx="3302669" cy="4403558"/>
          </a:xfrm>
          <a:prstGeom prst="rect">
            <a:avLst/>
          </a:prstGeom>
        </p:spPr>
      </p:pic>
      <p:pic>
        <p:nvPicPr>
          <p:cNvPr id="7" name="Рисунок 6">
            <a:extLst>
              <a:ext uri="{FF2B5EF4-FFF2-40B4-BE49-F238E27FC236}">
                <a16:creationId xmlns:a16="http://schemas.microsoft.com/office/drawing/2014/main" id="{0202D117-15CA-FEAB-4C90-425450A9B6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2901" y="1709176"/>
            <a:ext cx="4586197" cy="3439648"/>
          </a:xfrm>
          <a:prstGeom prst="rect">
            <a:avLst/>
          </a:prstGeom>
        </p:spPr>
      </p:pic>
      <p:sp>
        <p:nvSpPr>
          <p:cNvPr id="2" name="Стрелка: вправо 1">
            <a:hlinkClick r:id="rId5" action="ppaction://hlinksldjump"/>
            <a:extLst>
              <a:ext uri="{FF2B5EF4-FFF2-40B4-BE49-F238E27FC236}">
                <a16:creationId xmlns:a16="http://schemas.microsoft.com/office/drawing/2014/main" id="{141DC8B8-4C61-D168-2CC5-5976EC939617}"/>
              </a:ext>
            </a:extLst>
          </p:cNvPr>
          <p:cNvSpPr/>
          <p:nvPr/>
        </p:nvSpPr>
        <p:spPr>
          <a:xfrm rot="10800000">
            <a:off x="956441" y="5654566"/>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2355052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721C578-0174-E925-F078-7C813DBA8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6556" y="205222"/>
            <a:ext cx="4624928" cy="3468696"/>
          </a:xfrm>
          <a:prstGeom prst="rect">
            <a:avLst/>
          </a:prstGeom>
        </p:spPr>
      </p:pic>
      <p:pic>
        <p:nvPicPr>
          <p:cNvPr id="5" name="Рисунок 4">
            <a:extLst>
              <a:ext uri="{FF2B5EF4-FFF2-40B4-BE49-F238E27FC236}">
                <a16:creationId xmlns:a16="http://schemas.microsoft.com/office/drawing/2014/main" id="{DD7DEE1B-A8F1-56F4-D09F-CA322B7A7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519" y="205222"/>
            <a:ext cx="4624927" cy="3468696"/>
          </a:xfrm>
          <a:prstGeom prst="rect">
            <a:avLst/>
          </a:prstGeom>
        </p:spPr>
      </p:pic>
      <p:pic>
        <p:nvPicPr>
          <p:cNvPr id="7" name="Рисунок 6">
            <a:extLst>
              <a:ext uri="{FF2B5EF4-FFF2-40B4-BE49-F238E27FC236}">
                <a16:creationId xmlns:a16="http://schemas.microsoft.com/office/drawing/2014/main" id="{152FA368-1ADE-3B7B-1853-EDBD2FBE3387}"/>
              </a:ext>
            </a:extLst>
          </p:cNvPr>
          <p:cNvPicPr>
            <a:picLocks noChangeAspect="1"/>
          </p:cNvPicPr>
          <p:nvPr/>
        </p:nvPicPr>
        <p:blipFill>
          <a:blip r:embed="rId4">
            <a:extLst>
              <a:ext uri="{28A0092B-C50C-407E-A947-70E740481C1C}">
                <a14:useLocalDpi xmlns:a14="http://schemas.microsoft.com/office/drawing/2010/main" val="0"/>
              </a:ext>
            </a:extLst>
          </a:blip>
          <a:srcRect t="8869" b="7492"/>
          <a:stretch>
            <a:fillRect/>
          </a:stretch>
        </p:blipFill>
        <p:spPr>
          <a:xfrm>
            <a:off x="6885434" y="3906944"/>
            <a:ext cx="4984142" cy="2886195"/>
          </a:xfrm>
          <a:prstGeom prst="rect">
            <a:avLst/>
          </a:prstGeom>
        </p:spPr>
      </p:pic>
      <p:pic>
        <p:nvPicPr>
          <p:cNvPr id="9" name="Рисунок 8">
            <a:extLst>
              <a:ext uri="{FF2B5EF4-FFF2-40B4-BE49-F238E27FC236}">
                <a16:creationId xmlns:a16="http://schemas.microsoft.com/office/drawing/2014/main" id="{60A260AF-1AEB-C14E-89FF-5AA87EFA6EEE}"/>
              </a:ext>
            </a:extLst>
          </p:cNvPr>
          <p:cNvPicPr>
            <a:picLocks noChangeAspect="1"/>
          </p:cNvPicPr>
          <p:nvPr/>
        </p:nvPicPr>
        <p:blipFill>
          <a:blip r:embed="rId5">
            <a:extLst>
              <a:ext uri="{28A0092B-C50C-407E-A947-70E740481C1C}">
                <a14:useLocalDpi xmlns:a14="http://schemas.microsoft.com/office/drawing/2010/main" val="0"/>
              </a:ext>
            </a:extLst>
          </a:blip>
          <a:srcRect t="8159"/>
          <a:stretch>
            <a:fillRect/>
          </a:stretch>
        </p:blipFill>
        <p:spPr>
          <a:xfrm>
            <a:off x="322424" y="3906944"/>
            <a:ext cx="5104728" cy="2886195"/>
          </a:xfrm>
          <a:prstGeom prst="rect">
            <a:avLst/>
          </a:prstGeom>
        </p:spPr>
      </p:pic>
      <p:sp>
        <p:nvSpPr>
          <p:cNvPr id="2" name="Стрелка: вправо 1">
            <a:hlinkClick r:id="rId6" action="ppaction://hlinksldjump"/>
            <a:extLst>
              <a:ext uri="{FF2B5EF4-FFF2-40B4-BE49-F238E27FC236}">
                <a16:creationId xmlns:a16="http://schemas.microsoft.com/office/drawing/2014/main" id="{48838FC3-FDCE-331C-4757-22E8B0166825}"/>
              </a:ext>
            </a:extLst>
          </p:cNvPr>
          <p:cNvSpPr/>
          <p:nvPr/>
        </p:nvSpPr>
        <p:spPr>
          <a:xfrm rot="10800000">
            <a:off x="5659816" y="6053958"/>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4384682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5372DDE-DA47-C313-CBC9-1F9E4DF2E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65" y="62370"/>
            <a:ext cx="4572190" cy="3433098"/>
          </a:xfrm>
          <a:prstGeom prst="rect">
            <a:avLst/>
          </a:prstGeom>
        </p:spPr>
      </p:pic>
      <p:pic>
        <p:nvPicPr>
          <p:cNvPr id="5" name="Рисунок 4">
            <a:extLst>
              <a:ext uri="{FF2B5EF4-FFF2-40B4-BE49-F238E27FC236}">
                <a16:creationId xmlns:a16="http://schemas.microsoft.com/office/drawing/2014/main" id="{EB4C5029-55F5-7A32-8E01-940776B43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2345" y="62370"/>
            <a:ext cx="4572190" cy="3433098"/>
          </a:xfrm>
          <a:prstGeom prst="rect">
            <a:avLst/>
          </a:prstGeom>
        </p:spPr>
      </p:pic>
      <p:pic>
        <p:nvPicPr>
          <p:cNvPr id="7" name="Рисунок 6">
            <a:extLst>
              <a:ext uri="{FF2B5EF4-FFF2-40B4-BE49-F238E27FC236}">
                <a16:creationId xmlns:a16="http://schemas.microsoft.com/office/drawing/2014/main" id="{DBED4D1D-CDAA-54E6-DAB7-BAAAD79D08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5318" y="3429000"/>
            <a:ext cx="4572190" cy="3433098"/>
          </a:xfrm>
          <a:prstGeom prst="rect">
            <a:avLst/>
          </a:prstGeom>
        </p:spPr>
      </p:pic>
      <p:sp>
        <p:nvSpPr>
          <p:cNvPr id="2" name="Стрелка: вправо 1">
            <a:hlinkClick r:id="rId5" action="ppaction://hlinksldjump"/>
            <a:extLst>
              <a:ext uri="{FF2B5EF4-FFF2-40B4-BE49-F238E27FC236}">
                <a16:creationId xmlns:a16="http://schemas.microsoft.com/office/drawing/2014/main" id="{6B7658FE-7BF0-F91C-D191-254D6F98A50B}"/>
              </a:ext>
            </a:extLst>
          </p:cNvPr>
          <p:cNvSpPr/>
          <p:nvPr/>
        </p:nvSpPr>
        <p:spPr>
          <a:xfrm rot="10800000">
            <a:off x="157465" y="5538952"/>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979937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6600" b="1" i="1"/>
              <a:t>«Вырасти лук»</a:t>
            </a:r>
          </a:p>
        </p:txBody>
      </p:sp>
      <p:sp>
        <p:nvSpPr>
          <p:cNvPr id="3" name="Объект 2"/>
          <p:cNvSpPr>
            <a:spLocks noGrp="1"/>
          </p:cNvSpPr>
          <p:nvPr>
            <p:ph idx="1"/>
          </p:nvPr>
        </p:nvSpPr>
        <p:spPr/>
        <p:txBody>
          <a:bodyPr/>
          <a:lstStyle/>
          <a:p>
            <a:r>
              <a:rPr lang="ru-RU" sz="4800"/>
              <a:t>Тип проекта: краткосрочный, познавательно - исследовательский</a:t>
            </a:r>
          </a:p>
          <a:p>
            <a:r>
              <a:rPr lang="ru-RU" sz="4800"/>
              <a:t>Участники проекта: воспитатели, дети, родители</a:t>
            </a:r>
          </a:p>
          <a:p>
            <a:endParaRPr lang="ru-RU"/>
          </a:p>
        </p:txBody>
      </p:sp>
    </p:spTree>
    <p:extLst>
      <p:ext uri="{BB962C8B-B14F-4D97-AF65-F5344CB8AC3E}">
        <p14:creationId xmlns:p14="http://schemas.microsoft.com/office/powerpoint/2010/main" val="157366191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a:t>Актуальность проекта</a:t>
            </a:r>
          </a:p>
        </p:txBody>
      </p:sp>
      <p:sp>
        <p:nvSpPr>
          <p:cNvPr id="3" name="Объект 2"/>
          <p:cNvSpPr>
            <a:spLocks noGrp="1"/>
          </p:cNvSpPr>
          <p:nvPr>
            <p:ph idx="1"/>
          </p:nvPr>
        </p:nvSpPr>
        <p:spPr>
          <a:xfrm>
            <a:off x="409903" y="1502979"/>
            <a:ext cx="11193517" cy="4989896"/>
          </a:xfrm>
        </p:spPr>
        <p:txBody>
          <a:bodyPr>
            <a:noAutofit/>
          </a:bodyPr>
          <a:lstStyle/>
          <a:p>
            <a:pPr indent="449580"/>
            <a:r>
              <a:rPr lang="ru-RU">
                <a:effectLst/>
                <a:ea typeface="Calibri" panose="020F0502020204030204" pitchFamily="34" charset="0"/>
                <a:cs typeface="Times New Roman" panose="02020603050405020304" pitchFamily="18" charset="0"/>
              </a:rPr>
              <a:t>Весной люди чаще болеют простудными и инфекционными заболеваниями, потому, что не хватает витаминов после долгой зимы. Так же мы чаще утомляемся, не можем долго концентрировать свое внимание, часто бывает плохое настроение. Основной витамин, отвечающий за наше весеннее здоровье: витамин С (аскорбиновая кислота). Особенно им богаты такие продукты: киви, цитрусовые, малина, свекла, лук, зеленый горошек, капуста.</a:t>
            </a:r>
          </a:p>
          <a:p>
            <a:r>
              <a:rPr lang="ru-RU">
                <a:effectLst/>
                <a:ea typeface="Calibri" panose="020F0502020204030204" pitchFamily="34" charset="0"/>
              </a:rPr>
              <a:t>Из перечисленных продуктов питания больше всего нас заинтересовал лук (вернее перо лука, в нём сконцентрировано наибольшее количество витамина С). Кроме того, помимо этого витамина лук богат фитонцидами, убивающими вредных микробов, вирусов, бактерий. </a:t>
            </a:r>
            <a:endParaRPr lang="ru-RU"/>
          </a:p>
        </p:txBody>
      </p:sp>
    </p:spTree>
    <p:extLst>
      <p:ext uri="{BB962C8B-B14F-4D97-AF65-F5344CB8AC3E}">
        <p14:creationId xmlns:p14="http://schemas.microsoft.com/office/powerpoint/2010/main" val="125418447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915620"/>
          </a:xfrm>
        </p:spPr>
        <p:txBody>
          <a:bodyPr>
            <a:normAutofit/>
          </a:bodyPr>
          <a:lstStyle/>
          <a:p>
            <a:r>
              <a:rPr lang="ru-RU" b="1"/>
              <a:t>Цель проекта: </a:t>
            </a:r>
            <a:r>
              <a:rPr lang="ru-RU"/>
              <a:t>выявить оптимальные условия для роста и развития растений на примере лука</a:t>
            </a:r>
          </a:p>
        </p:txBody>
      </p:sp>
      <p:sp>
        <p:nvSpPr>
          <p:cNvPr id="3" name="Объект 2"/>
          <p:cNvSpPr>
            <a:spLocks noGrp="1"/>
          </p:cNvSpPr>
          <p:nvPr>
            <p:ph idx="1"/>
          </p:nvPr>
        </p:nvSpPr>
        <p:spPr>
          <a:xfrm>
            <a:off x="662152" y="2364827"/>
            <a:ext cx="10867696" cy="4046483"/>
          </a:xfrm>
        </p:spPr>
        <p:txBody>
          <a:bodyPr>
            <a:normAutofit/>
          </a:bodyPr>
          <a:lstStyle/>
          <a:p>
            <a:pPr marL="0" lvl="0" indent="0">
              <a:buNone/>
            </a:pPr>
            <a:r>
              <a:rPr lang="ru-RU" b="1"/>
              <a:t>Задачи:</a:t>
            </a:r>
          </a:p>
          <a:p>
            <a:pPr marL="342900" lvl="0" indent="-342900">
              <a:buFont typeface="Symbol" panose="05050102010706020507" pitchFamily="18" charset="2"/>
              <a:buChar char=""/>
            </a:pPr>
            <a:r>
              <a:rPr lang="ru-RU">
                <a:effectLst/>
                <a:ea typeface="Calibri" panose="020F0502020204030204" pitchFamily="34" charset="0"/>
                <a:cs typeface="Times New Roman" panose="02020603050405020304" pitchFamily="18" charset="0"/>
              </a:rPr>
              <a:t>составить план исследования</a:t>
            </a:r>
          </a:p>
          <a:p>
            <a:pPr marL="342900" lvl="0" indent="-342900">
              <a:buFont typeface="Symbol" panose="05050102010706020507" pitchFamily="18" charset="2"/>
              <a:buChar char=""/>
            </a:pPr>
            <a:r>
              <a:rPr lang="ru-RU">
                <a:effectLst/>
                <a:ea typeface="Calibri" panose="020F0502020204030204" pitchFamily="34" charset="0"/>
                <a:cs typeface="Times New Roman" panose="02020603050405020304" pitchFamily="18" charset="0"/>
              </a:rPr>
              <a:t>подготовить луковицы одного сорта</a:t>
            </a:r>
          </a:p>
          <a:p>
            <a:pPr marL="342900" lvl="0" indent="-342900">
              <a:buFont typeface="Symbol" panose="05050102010706020507" pitchFamily="18" charset="2"/>
              <a:buChar char=""/>
            </a:pPr>
            <a:r>
              <a:rPr lang="ru-RU">
                <a:effectLst/>
                <a:ea typeface="Calibri" panose="020F0502020204030204" pitchFamily="34" charset="0"/>
                <a:cs typeface="Times New Roman" panose="02020603050405020304" pitchFamily="18" charset="0"/>
              </a:rPr>
              <a:t>познакомить с целебными свойствами </a:t>
            </a:r>
          </a:p>
          <a:p>
            <a:pPr marL="342900" lvl="0" indent="-342900">
              <a:buFont typeface="Symbol" panose="05050102010706020507" pitchFamily="18" charset="2"/>
              <a:buChar char=""/>
            </a:pPr>
            <a:r>
              <a:rPr lang="ru-RU">
                <a:effectLst/>
                <a:ea typeface="Calibri" panose="020F0502020204030204" pitchFamily="34" charset="0"/>
                <a:cs typeface="Times New Roman" panose="02020603050405020304" pitchFamily="18" charset="0"/>
              </a:rPr>
              <a:t>познакомить со способами выращивания лука на перо в домашних условиях</a:t>
            </a:r>
          </a:p>
          <a:p>
            <a:pPr marL="342900" lvl="0" indent="-342900">
              <a:buFont typeface="Symbol" panose="05050102010706020507" pitchFamily="18" charset="2"/>
              <a:buChar char=""/>
            </a:pPr>
            <a:r>
              <a:rPr lang="ru-RU">
                <a:effectLst/>
                <a:ea typeface="Calibri" panose="020F0502020204030204" pitchFamily="34" charset="0"/>
                <a:cs typeface="Times New Roman" panose="02020603050405020304" pitchFamily="18" charset="0"/>
              </a:rPr>
              <a:t>проводить наблюдения за ростом пера лука и корнями</a:t>
            </a:r>
          </a:p>
          <a:p>
            <a:pPr marL="342900" lvl="0" indent="-342900">
              <a:buFont typeface="Symbol" panose="05050102010706020507" pitchFamily="18" charset="2"/>
              <a:buChar char=""/>
            </a:pPr>
            <a:r>
              <a:rPr lang="ru-RU">
                <a:effectLst/>
                <a:ea typeface="Calibri" panose="020F0502020204030204" pitchFamily="34" charset="0"/>
                <a:cs typeface="Times New Roman" panose="02020603050405020304" pitchFamily="18" charset="0"/>
              </a:rPr>
              <a:t>сделать выводы о наиболее быстром способе выращивания лука</a:t>
            </a:r>
          </a:p>
          <a:p>
            <a:endParaRPr lang="ru-RU"/>
          </a:p>
        </p:txBody>
      </p:sp>
    </p:spTree>
    <p:extLst>
      <p:ext uri="{BB962C8B-B14F-4D97-AF65-F5344CB8AC3E}">
        <p14:creationId xmlns:p14="http://schemas.microsoft.com/office/powerpoint/2010/main" val="3854805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a:t>Ожидаемые результаты</a:t>
            </a:r>
          </a:p>
        </p:txBody>
      </p:sp>
      <p:sp>
        <p:nvSpPr>
          <p:cNvPr id="3" name="Объект 2"/>
          <p:cNvSpPr>
            <a:spLocks noGrp="1"/>
          </p:cNvSpPr>
          <p:nvPr>
            <p:ph idx="1"/>
          </p:nvPr>
        </p:nvSpPr>
        <p:spPr>
          <a:xfrm>
            <a:off x="838200" y="2270233"/>
            <a:ext cx="10515600" cy="3906729"/>
          </a:xfrm>
        </p:spPr>
        <p:txBody>
          <a:bodyPr/>
          <a:lstStyle/>
          <a:p>
            <a:pPr marL="342900" lvl="0" indent="-342900">
              <a:buFont typeface="Symbol" panose="05050102010706020507" pitchFamily="18" charset="2"/>
              <a:buChar char=""/>
            </a:pPr>
            <a:r>
              <a:rPr lang="ru-RU">
                <a:effectLst/>
                <a:ea typeface="Calibri" panose="020F0502020204030204" pitchFamily="34" charset="0"/>
                <a:cs typeface="Times New Roman" panose="02020603050405020304" pitchFamily="18" charset="0"/>
              </a:rPr>
              <a:t>формирование познавательной активности</a:t>
            </a:r>
          </a:p>
          <a:p>
            <a:pPr marL="342900" lvl="0" indent="-342900">
              <a:buFont typeface="Symbol" panose="05050102010706020507" pitchFamily="18" charset="2"/>
              <a:buChar char=""/>
            </a:pPr>
            <a:r>
              <a:rPr lang="ru-RU">
                <a:effectLst/>
                <a:ea typeface="Calibri" panose="020F0502020204030204" pitchFamily="34" charset="0"/>
                <a:cs typeface="Times New Roman" panose="02020603050405020304" pitchFamily="18" charset="0"/>
              </a:rPr>
              <a:t>узнать, как можно больше о полезных свойствах, условиях выращивания зеленого лука</a:t>
            </a:r>
          </a:p>
          <a:p>
            <a:pPr marL="342900" lvl="0" indent="-342900">
              <a:buFont typeface="Symbol" panose="05050102010706020507" pitchFamily="18" charset="2"/>
              <a:buChar char=""/>
            </a:pPr>
            <a:r>
              <a:rPr lang="ru-RU">
                <a:effectLst/>
                <a:ea typeface="Calibri" panose="020F0502020204030204" pitchFamily="34" charset="0"/>
                <a:cs typeface="Times New Roman" panose="02020603050405020304" pitchFamily="18" charset="0"/>
              </a:rPr>
              <a:t>Развитие творческих способностей</a:t>
            </a:r>
          </a:p>
          <a:p>
            <a:pPr marL="342900" lvl="0" indent="-342900">
              <a:buFont typeface="Symbol" panose="05050102010706020507" pitchFamily="18" charset="2"/>
              <a:buChar char=""/>
            </a:pPr>
            <a:r>
              <a:rPr lang="ru-RU">
                <a:effectLst/>
                <a:ea typeface="Calibri" panose="020F0502020204030204" pitchFamily="34" charset="0"/>
                <a:cs typeface="Times New Roman" panose="02020603050405020304" pitchFamily="18" charset="0"/>
              </a:rPr>
              <a:t>обогащение словарного запаса, развитие связной речи</a:t>
            </a:r>
          </a:p>
          <a:p>
            <a:pPr marL="342900" lvl="0" indent="-342900">
              <a:buFont typeface="Symbol" panose="05050102010706020507" pitchFamily="18" charset="2"/>
              <a:buChar char=""/>
            </a:pPr>
            <a:r>
              <a:rPr lang="ru-RU">
                <a:effectLst/>
                <a:ea typeface="Calibri" panose="020F0502020204030204" pitchFamily="34" charset="0"/>
                <a:cs typeface="Times New Roman" panose="02020603050405020304" pitchFamily="18" charset="0"/>
              </a:rPr>
              <a:t>употребление в пищу этого овоща</a:t>
            </a:r>
          </a:p>
          <a:p>
            <a:endParaRPr lang="ru-RU"/>
          </a:p>
        </p:txBody>
      </p:sp>
    </p:spTree>
    <p:extLst>
      <p:ext uri="{BB962C8B-B14F-4D97-AF65-F5344CB8AC3E}">
        <p14:creationId xmlns:p14="http://schemas.microsoft.com/office/powerpoint/2010/main" val="146903720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a:t>Подготовительный этап</a:t>
            </a:r>
          </a:p>
        </p:txBody>
      </p:sp>
      <p:sp>
        <p:nvSpPr>
          <p:cNvPr id="3" name="Объект 2"/>
          <p:cNvSpPr>
            <a:spLocks noGrp="1"/>
          </p:cNvSpPr>
          <p:nvPr>
            <p:ph idx="1"/>
          </p:nvPr>
        </p:nvSpPr>
        <p:spPr>
          <a:xfrm>
            <a:off x="838200" y="2280745"/>
            <a:ext cx="10515600" cy="3896218"/>
          </a:xfrm>
        </p:spPr>
        <p:txBody>
          <a:bodyPr/>
          <a:lstStyle/>
          <a:p>
            <a:pPr marL="342900" lvl="0" indent="-342900">
              <a:buFont typeface="Symbol" panose="05050102010706020507" pitchFamily="18" charset="2"/>
              <a:buChar char=""/>
            </a:pPr>
            <a:r>
              <a:rPr lang="ru-RU">
                <a:effectLst/>
                <a:ea typeface="Calibri" panose="020F0502020204030204" pitchFamily="34" charset="0"/>
                <a:cs typeface="Times New Roman" panose="02020603050405020304" pitchFamily="18" charset="0"/>
              </a:rPr>
              <a:t>Подбор методической и художественной литературы</a:t>
            </a:r>
          </a:p>
          <a:p>
            <a:pPr marL="342900" lvl="0" indent="-342900">
              <a:buFont typeface="Symbol" panose="05050102010706020507" pitchFamily="18" charset="2"/>
              <a:buChar char=""/>
            </a:pPr>
            <a:r>
              <a:rPr lang="ru-RU">
                <a:effectLst/>
                <a:ea typeface="Calibri" panose="020F0502020204030204" pitchFamily="34" charset="0"/>
                <a:cs typeface="Times New Roman" panose="02020603050405020304" pitchFamily="18" charset="0"/>
              </a:rPr>
              <a:t>подготовка инвентаря и оборудования для проращивания лука</a:t>
            </a:r>
          </a:p>
          <a:p>
            <a:pPr marL="342900" lvl="0" indent="-342900">
              <a:buFont typeface="Symbol" panose="05050102010706020507" pitchFamily="18" charset="2"/>
              <a:buChar char=""/>
            </a:pPr>
            <a:r>
              <a:rPr lang="ru-RU">
                <a:effectLst/>
                <a:ea typeface="Calibri" panose="020F0502020204030204" pitchFamily="34" charset="0"/>
                <a:cs typeface="Times New Roman" panose="02020603050405020304" pitchFamily="18" charset="0"/>
              </a:rPr>
              <a:t>подготовка инсценировки «Наш лучок»</a:t>
            </a:r>
          </a:p>
          <a:p>
            <a:pPr marL="342900" lvl="0" indent="-342900">
              <a:buFont typeface="Symbol" panose="05050102010706020507" pitchFamily="18" charset="2"/>
              <a:buChar char=""/>
            </a:pPr>
            <a:r>
              <a:rPr lang="ru-RU">
                <a:ea typeface="Calibri" panose="020F0502020204030204" pitchFamily="34" charset="0"/>
                <a:cs typeface="Times New Roman" panose="02020603050405020304" pitchFamily="18" charset="0"/>
              </a:rPr>
              <a:t>Чтение сказок про лук</a:t>
            </a:r>
            <a:endParaRPr lang="ru-RU">
              <a:effectLst/>
              <a:ea typeface="Calibri" panose="020F0502020204030204" pitchFamily="34" charset="0"/>
              <a:cs typeface="Times New Roman" panose="02020603050405020304" pitchFamily="18" charset="0"/>
            </a:endParaRPr>
          </a:p>
          <a:p>
            <a:endParaRPr lang="ru-RU"/>
          </a:p>
        </p:txBody>
      </p:sp>
    </p:spTree>
    <p:extLst>
      <p:ext uri="{BB962C8B-B14F-4D97-AF65-F5344CB8AC3E}">
        <p14:creationId xmlns:p14="http://schemas.microsoft.com/office/powerpoint/2010/main" val="35536953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26124"/>
            <a:ext cx="10515600" cy="525517"/>
          </a:xfrm>
        </p:spPr>
        <p:txBody>
          <a:bodyPr>
            <a:normAutofit fontScale="90000"/>
          </a:bodyPr>
          <a:lstStyle/>
          <a:p>
            <a:r>
              <a:rPr lang="ru-RU"/>
              <a:t>                          Основной этап</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808194613"/>
              </p:ext>
            </p:extLst>
          </p:nvPr>
        </p:nvGraphicFramePr>
        <p:xfrm>
          <a:off x="84083" y="915480"/>
          <a:ext cx="12013323" cy="5525151"/>
        </p:xfrm>
        <a:graphic>
          <a:graphicData uri="http://schemas.openxmlformats.org/drawingml/2006/table">
            <a:tbl>
              <a:tblPr firstRow="1" bandRow="1">
                <a:tableStyleId>{8A107856-5554-42FB-B03E-39F5DBC370BA}</a:tableStyleId>
              </a:tblPr>
              <a:tblGrid>
                <a:gridCol w="3876493">
                  <a:extLst>
                    <a:ext uri="{9D8B030D-6E8A-4147-A177-3AD203B41FA5}">
                      <a16:colId xmlns:a16="http://schemas.microsoft.com/office/drawing/2014/main" val="138579534"/>
                    </a:ext>
                  </a:extLst>
                </a:gridCol>
                <a:gridCol w="4001229">
                  <a:extLst>
                    <a:ext uri="{9D8B030D-6E8A-4147-A177-3AD203B41FA5}">
                      <a16:colId xmlns:a16="http://schemas.microsoft.com/office/drawing/2014/main" val="2894416417"/>
                    </a:ext>
                  </a:extLst>
                </a:gridCol>
                <a:gridCol w="4135601">
                  <a:extLst>
                    <a:ext uri="{9D8B030D-6E8A-4147-A177-3AD203B41FA5}">
                      <a16:colId xmlns:a16="http://schemas.microsoft.com/office/drawing/2014/main" val="3335570962"/>
                    </a:ext>
                  </a:extLst>
                </a:gridCol>
              </a:tblGrid>
              <a:tr h="587499">
                <a:tc>
                  <a:txBody>
                    <a:bodyPr/>
                    <a:lstStyle/>
                    <a:p>
                      <a:r>
                        <a:rPr lang="ru-RU"/>
                        <a:t>День недели</a:t>
                      </a:r>
                    </a:p>
                  </a:txBody>
                  <a:tcPr/>
                </a:tc>
                <a:tc>
                  <a:txBody>
                    <a:bodyPr/>
                    <a:lstStyle/>
                    <a:p>
                      <a:r>
                        <a:rPr lang="ru-RU"/>
                        <a:t>Мероприятие</a:t>
                      </a:r>
                    </a:p>
                  </a:txBody>
                  <a:tcPr/>
                </a:tc>
                <a:tc>
                  <a:txBody>
                    <a:bodyPr/>
                    <a:lstStyle/>
                    <a:p>
                      <a:r>
                        <a:rPr lang="ru-RU"/>
                        <a:t>Цель мероприятия:</a:t>
                      </a:r>
                    </a:p>
                  </a:txBody>
                  <a:tcPr/>
                </a:tc>
                <a:extLst>
                  <a:ext uri="{0D108BD9-81ED-4DB2-BD59-A6C34878D82A}">
                    <a16:rowId xmlns:a16="http://schemas.microsoft.com/office/drawing/2014/main" val="1572704089"/>
                  </a:ext>
                </a:extLst>
              </a:tr>
              <a:tr h="1258617">
                <a:tc>
                  <a:txBody>
                    <a:bodyPr/>
                    <a:lstStyle/>
                    <a:p>
                      <a:r>
                        <a:rPr lang="ru-RU"/>
                        <a:t>понедельник</a:t>
                      </a: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ru-RU" sz="1800" kern="1200">
                          <a:solidFill>
                            <a:schemeClr val="dk1"/>
                          </a:solidFill>
                          <a:effectLst/>
                          <a:latin typeface="+mn-lt"/>
                          <a:ea typeface="+mn-ea"/>
                          <a:cs typeface="+mn-cs"/>
                          <a:hlinkClick r:id="rId2" action="ppaction://hlinksldjump"/>
                        </a:rPr>
                        <a:t>Рассматривание луковой головки</a:t>
                      </a:r>
                      <a:endParaRPr lang="ru-RU" sz="1800"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ru-RU" sz="1800"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ru-RU" sz="1800"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ru-RU" sz="1800" kern="1200">
                          <a:solidFill>
                            <a:schemeClr val="dk1"/>
                          </a:solidFill>
                          <a:effectLst/>
                          <a:latin typeface="+mn-lt"/>
                          <a:ea typeface="+mn-ea"/>
                          <a:cs typeface="+mn-cs"/>
                        </a:rPr>
                        <a:t>Посадка лука в землю и воду</a:t>
                      </a:r>
                    </a:p>
                  </a:txBody>
                  <a:tcPr/>
                </a:tc>
                <a:tc>
                  <a:txBody>
                    <a:bodyPr/>
                    <a:lstStyle/>
                    <a:p>
                      <a:r>
                        <a:rPr lang="ru-RU"/>
                        <a:t>Познакомить с особенностями внешнего строения лука, умении находить «донце» с корнями, верхушку</a:t>
                      </a:r>
                    </a:p>
                    <a:p>
                      <a:r>
                        <a:rPr lang="ru-RU"/>
                        <a:t>Познакомить с процессом посадки лука</a:t>
                      </a:r>
                    </a:p>
                  </a:txBody>
                  <a:tcPr/>
                </a:tc>
                <a:extLst>
                  <a:ext uri="{0D108BD9-81ED-4DB2-BD59-A6C34878D82A}">
                    <a16:rowId xmlns:a16="http://schemas.microsoft.com/office/drawing/2014/main" val="2520305373"/>
                  </a:ext>
                </a:extLst>
              </a:tr>
              <a:tr h="677717">
                <a:tc>
                  <a:txBody>
                    <a:bodyPr/>
                    <a:lstStyle/>
                    <a:p>
                      <a:r>
                        <a:rPr lang="ru-RU"/>
                        <a:t>вторник</a:t>
                      </a:r>
                    </a:p>
                  </a:txBody>
                  <a:tcPr/>
                </a:tc>
                <a:tc>
                  <a:txBody>
                    <a:bodyPr/>
                    <a:lstStyle/>
                    <a:p>
                      <a:r>
                        <a:rPr lang="ru-RU" sz="1800" kern="1200">
                          <a:solidFill>
                            <a:schemeClr val="dk1"/>
                          </a:solidFill>
                          <a:effectLst/>
                          <a:latin typeface="+mn-lt"/>
                          <a:ea typeface="+mn-ea"/>
                          <a:cs typeface="+mn-cs"/>
                          <a:hlinkClick r:id="rId3" action="ppaction://hlinkfile"/>
                        </a:rPr>
                        <a:t>беседа о пользе лука</a:t>
                      </a:r>
                      <a:endParaRPr lang="ru-RU"/>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ru-RU"/>
                        <a:t>Познакомить с полезными свойствами лука</a:t>
                      </a:r>
                    </a:p>
                  </a:txBody>
                  <a:tcPr/>
                </a:tc>
                <a:extLst>
                  <a:ext uri="{0D108BD9-81ED-4DB2-BD59-A6C34878D82A}">
                    <a16:rowId xmlns:a16="http://schemas.microsoft.com/office/drawing/2014/main" val="367402747"/>
                  </a:ext>
                </a:extLst>
              </a:tr>
              <a:tr h="677717">
                <a:tc>
                  <a:txBody>
                    <a:bodyPr/>
                    <a:lstStyle/>
                    <a:p>
                      <a:r>
                        <a:rPr lang="ru-RU"/>
                        <a:t>среда</a:t>
                      </a: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ru-RU" sz="1800" kern="1200">
                          <a:solidFill>
                            <a:schemeClr val="dk1"/>
                          </a:solidFill>
                          <a:effectLst/>
                          <a:latin typeface="+mn-lt"/>
                          <a:ea typeface="+mn-ea"/>
                          <a:cs typeface="+mn-cs"/>
                          <a:hlinkClick r:id="rId4" action="ppaction://hlinkfile"/>
                        </a:rPr>
                        <a:t>Беседа как ухаживать за растениями</a:t>
                      </a:r>
                      <a:endParaRPr lang="ru-RU" sz="1800" kern="1200">
                        <a:solidFill>
                          <a:schemeClr val="dk1"/>
                        </a:solidFill>
                        <a:effectLst/>
                        <a:latin typeface="+mn-lt"/>
                        <a:ea typeface="+mn-ea"/>
                        <a:cs typeface="+mn-cs"/>
                      </a:endParaRPr>
                    </a:p>
                  </a:txBody>
                  <a:tcPr/>
                </a:tc>
                <a:tc>
                  <a:txBody>
                    <a:bodyPr/>
                    <a:lstStyle/>
                    <a:p>
                      <a:r>
                        <a:rPr lang="ru-RU" sz="1800" kern="1200">
                          <a:solidFill>
                            <a:schemeClr val="dk1"/>
                          </a:solidFill>
                          <a:effectLst/>
                          <a:latin typeface="+mn-lt"/>
                          <a:ea typeface="+mn-ea"/>
                          <a:cs typeface="+mn-cs"/>
                        </a:rPr>
                        <a:t>Формировать представления об уходе за растениях</a:t>
                      </a:r>
                      <a:endParaRPr lang="ru-RU"/>
                    </a:p>
                  </a:txBody>
                  <a:tcPr/>
                </a:tc>
                <a:extLst>
                  <a:ext uri="{0D108BD9-81ED-4DB2-BD59-A6C34878D82A}">
                    <a16:rowId xmlns:a16="http://schemas.microsoft.com/office/drawing/2014/main" val="1808048930"/>
                  </a:ext>
                </a:extLst>
              </a:tr>
              <a:tr h="968167">
                <a:tc>
                  <a:txBody>
                    <a:bodyPr/>
                    <a:lstStyle/>
                    <a:p>
                      <a:r>
                        <a:rPr lang="ru-RU"/>
                        <a:t>Ежедневно (понедельник, вторник, среда, четверг, пятница)</a:t>
                      </a:r>
                    </a:p>
                  </a:txBody>
                  <a:tcPr/>
                </a:tc>
                <a:tc>
                  <a:txBody>
                    <a:bodyPr/>
                    <a:lstStyle/>
                    <a:p>
                      <a:pPr lvl="0"/>
                      <a:r>
                        <a:rPr lang="ru-RU" sz="1800" kern="1200">
                          <a:solidFill>
                            <a:schemeClr val="dk1"/>
                          </a:solidFill>
                          <a:effectLst/>
                          <a:latin typeface="+mn-lt"/>
                          <a:ea typeface="+mn-ea"/>
                          <a:cs typeface="+mn-cs"/>
                          <a:hlinkClick r:id="" action="ppaction://noaction"/>
                        </a:rPr>
                        <a:t>Наблюдение за ростом лука</a:t>
                      </a:r>
                      <a:endParaRPr lang="ru-RU" sz="1800" kern="1200">
                        <a:solidFill>
                          <a:schemeClr val="dk1"/>
                        </a:solidFill>
                        <a:effectLst/>
                        <a:latin typeface="+mn-lt"/>
                        <a:ea typeface="+mn-ea"/>
                        <a:cs typeface="+mn-cs"/>
                      </a:endParaRPr>
                    </a:p>
                    <a:p>
                      <a:pPr lvl="0"/>
                      <a:r>
                        <a:rPr lang="ru-RU" sz="1800" kern="1200">
                          <a:solidFill>
                            <a:schemeClr val="dk1"/>
                          </a:solidFill>
                          <a:effectLst/>
                          <a:latin typeface="+mn-lt"/>
                          <a:ea typeface="+mn-ea"/>
                          <a:cs typeface="+mn-cs"/>
                        </a:rPr>
                        <a:t>Ведение дневника наблюдения</a:t>
                      </a:r>
                    </a:p>
                  </a:txBody>
                  <a:tcPr/>
                </a:tc>
                <a:tc>
                  <a:txBody>
                    <a:bodyPr/>
                    <a:lstStyle/>
                    <a:p>
                      <a:r>
                        <a:rPr lang="ru-RU"/>
                        <a:t>Развивать наблюдательность</a:t>
                      </a:r>
                    </a:p>
                    <a:p>
                      <a:r>
                        <a:rPr lang="ru-RU"/>
                        <a:t>Формировать умение записывать результаты наблюдения</a:t>
                      </a:r>
                    </a:p>
                  </a:txBody>
                  <a:tcPr/>
                </a:tc>
                <a:extLst>
                  <a:ext uri="{0D108BD9-81ED-4DB2-BD59-A6C34878D82A}">
                    <a16:rowId xmlns:a16="http://schemas.microsoft.com/office/drawing/2014/main" val="1964018717"/>
                  </a:ext>
                </a:extLst>
              </a:tr>
              <a:tr h="677717">
                <a:tc>
                  <a:txBody>
                    <a:bodyPr/>
                    <a:lstStyle/>
                    <a:p>
                      <a:r>
                        <a:rPr lang="ru-RU"/>
                        <a:t>В режимных моментах</a:t>
                      </a:r>
                    </a:p>
                  </a:txBody>
                  <a:tcPr/>
                </a:tc>
                <a:tc>
                  <a:txBody>
                    <a:bodyPr/>
                    <a:lstStyle/>
                    <a:p>
                      <a:r>
                        <a:rPr lang="ru-RU" sz="1800" kern="1200">
                          <a:solidFill>
                            <a:schemeClr val="dk1"/>
                          </a:solidFill>
                          <a:effectLst/>
                          <a:latin typeface="+mn-lt"/>
                          <a:ea typeface="+mn-ea"/>
                          <a:cs typeface="+mn-cs"/>
                        </a:rPr>
                        <a:t>Чтение литературы</a:t>
                      </a:r>
                      <a:endParaRPr lang="ru-RU"/>
                    </a:p>
                  </a:txBody>
                  <a:tcPr/>
                </a:tc>
                <a:tc>
                  <a:txBody>
                    <a:bodyPr/>
                    <a:lstStyle/>
                    <a:p>
                      <a:r>
                        <a:rPr lang="ru-RU"/>
                        <a:t>Расширять знание о луке и его пользе, отличительных особенностях</a:t>
                      </a:r>
                    </a:p>
                  </a:txBody>
                  <a:tcPr/>
                </a:tc>
                <a:extLst>
                  <a:ext uri="{0D108BD9-81ED-4DB2-BD59-A6C34878D82A}">
                    <a16:rowId xmlns:a16="http://schemas.microsoft.com/office/drawing/2014/main" val="2492721167"/>
                  </a:ext>
                </a:extLst>
              </a:tr>
              <a:tr h="677717">
                <a:tc>
                  <a:txBody>
                    <a:bodyPr/>
                    <a:lstStyle/>
                    <a:p>
                      <a:r>
                        <a:rPr lang="ru-RU"/>
                        <a:t>понедельник</a:t>
                      </a: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ru-RU" sz="1800" b="0" i="0" kern="1200">
                          <a:solidFill>
                            <a:schemeClr val="dk1"/>
                          </a:solidFill>
                          <a:effectLst/>
                          <a:latin typeface="+mn-lt"/>
                          <a:ea typeface="+mn-ea"/>
                          <a:cs typeface="+mn-cs"/>
                          <a:hlinkClick r:id="rId5" action="ppaction://hlinkfile"/>
                        </a:rPr>
                        <a:t>Составление описательного рассказа о луке</a:t>
                      </a:r>
                      <a:endParaRPr lang="ru-RU" sz="1800" b="0" i="0" kern="120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ru-RU" sz="1800" b="0" i="0" kern="1200">
                          <a:solidFill>
                            <a:schemeClr val="dk1"/>
                          </a:solidFill>
                          <a:effectLst/>
                          <a:latin typeface="+mn-lt"/>
                          <a:ea typeface="+mn-ea"/>
                          <a:cs typeface="+mn-cs"/>
                        </a:rPr>
                        <a:t>Формировать умение составлять рассказ по плану</a:t>
                      </a:r>
                    </a:p>
                  </a:txBody>
                  <a:tcPr/>
                </a:tc>
                <a:extLst>
                  <a:ext uri="{0D108BD9-81ED-4DB2-BD59-A6C34878D82A}">
                    <a16:rowId xmlns:a16="http://schemas.microsoft.com/office/drawing/2014/main" val="3582504416"/>
                  </a:ext>
                </a:extLst>
              </a:tr>
            </a:tbl>
          </a:graphicData>
        </a:graphic>
      </p:graphicFrame>
    </p:spTree>
    <p:extLst>
      <p:ext uri="{BB962C8B-B14F-4D97-AF65-F5344CB8AC3E}">
        <p14:creationId xmlns:p14="http://schemas.microsoft.com/office/powerpoint/2010/main" val="31653326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a:t>Заключительный этап</a:t>
            </a:r>
          </a:p>
        </p:txBody>
      </p:sp>
      <p:sp>
        <p:nvSpPr>
          <p:cNvPr id="3" name="Объект 2"/>
          <p:cNvSpPr>
            <a:spLocks noGrp="1"/>
          </p:cNvSpPr>
          <p:nvPr>
            <p:ph idx="1"/>
          </p:nvPr>
        </p:nvSpPr>
        <p:spPr/>
        <p:txBody>
          <a:bodyPr/>
          <a:lstStyle/>
          <a:p>
            <a:r>
              <a:rPr lang="ru-RU">
                <a:effectLst/>
                <a:ea typeface="Calibri" panose="020F0502020204030204" pitchFamily="34" charset="0"/>
                <a:cs typeface="Times New Roman" panose="02020603050405020304" pitchFamily="18" charset="0"/>
                <a:hlinkClick r:id="" action="ppaction://noaction"/>
              </a:rPr>
              <a:t>Инсценировка «Наш лучок»</a:t>
            </a:r>
            <a:endParaRPr lang="ru-RU">
              <a:effectLst/>
              <a:ea typeface="Calibri" panose="020F0502020204030204" pitchFamily="34" charset="0"/>
              <a:cs typeface="Times New Roman" panose="02020603050405020304" pitchFamily="18" charset="0"/>
            </a:endParaRPr>
          </a:p>
          <a:p>
            <a:r>
              <a:rPr lang="ru-RU">
                <a:effectLst/>
                <a:ea typeface="Calibri" panose="020F0502020204030204" pitchFamily="34" charset="0"/>
                <a:cs typeface="Times New Roman" panose="02020603050405020304" pitchFamily="18" charset="0"/>
                <a:hlinkClick r:id="" action="ppaction://noaction"/>
              </a:rPr>
              <a:t>Употребление в пищу зеленого пера лука</a:t>
            </a:r>
            <a:endParaRPr lang="ru-RU">
              <a:effectLst/>
              <a:ea typeface="Calibri" panose="020F0502020204030204" pitchFamily="34" charset="0"/>
              <a:cs typeface="Times New Roman" panose="02020603050405020304" pitchFamily="18" charset="0"/>
            </a:endParaRPr>
          </a:p>
          <a:p>
            <a:endParaRPr lang="ru-RU">
              <a:ea typeface="Calibri" panose="020F0502020204030204" pitchFamily="34" charset="0"/>
              <a:cs typeface="Times New Roman" panose="02020603050405020304" pitchFamily="18" charset="0"/>
            </a:endParaRPr>
          </a:p>
          <a:p>
            <a:r>
              <a:rPr lang="ru-RU" b="1">
                <a:effectLst/>
                <a:ea typeface="Calibri" panose="020F0502020204030204" pitchFamily="34" charset="0"/>
                <a:cs typeface="Times New Roman" panose="02020603050405020304" pitchFamily="18" charset="0"/>
              </a:rPr>
              <a:t>Вывод</a:t>
            </a:r>
            <a:r>
              <a:rPr lang="ru-RU">
                <a:effectLst/>
                <a:ea typeface="Calibri" panose="020F0502020204030204" pitchFamily="34" charset="0"/>
                <a:cs typeface="Times New Roman" panose="02020603050405020304" pitchFamily="18" charset="0"/>
              </a:rPr>
              <a:t>: </a:t>
            </a:r>
            <a:r>
              <a:rPr lang="ru-RU">
                <a:effectLst/>
                <a:latin typeface="+mj-lt"/>
                <a:ea typeface="Calibri" panose="020F0502020204030204" pitchFamily="34" charset="0"/>
                <a:cs typeface="Times New Roman" panose="02020603050405020304" pitchFamily="18" charset="0"/>
              </a:rPr>
              <a:t>В результате наблюдения мы установили, что наиболее благоприятные </a:t>
            </a:r>
            <a:r>
              <a:rPr lang="ru-RU" b="1">
                <a:effectLst/>
                <a:latin typeface="+mj-lt"/>
                <a:ea typeface="Calibri" panose="020F0502020204030204" pitchFamily="34" charset="0"/>
                <a:cs typeface="Times New Roman" panose="02020603050405020304" pitchFamily="18" charset="0"/>
              </a:rPr>
              <a:t>условия для выращивания зелёного лука из репчатого в домашних условиях следующие</a:t>
            </a:r>
            <a:r>
              <a:rPr lang="ru-RU">
                <a:effectLst/>
                <a:latin typeface="+mj-lt"/>
                <a:ea typeface="Calibri" panose="020F0502020204030204" pitchFamily="34" charset="0"/>
                <a:cs typeface="Times New Roman" panose="02020603050405020304" pitchFamily="18" charset="0"/>
              </a:rPr>
              <a:t>: с</a:t>
            </a:r>
            <a:r>
              <a:rPr lang="ru-RU">
                <a:effectLst/>
                <a:latin typeface="+mj-lt"/>
                <a:ea typeface="Calibri" panose="020F0502020204030204" pitchFamily="34" charset="0"/>
              </a:rPr>
              <a:t>ветлое место, достаточный полив, выращивание в земле</a:t>
            </a:r>
            <a:endParaRPr lang="ru-RU">
              <a:effectLst/>
              <a:latin typeface="+mj-lt"/>
              <a:ea typeface="Calibri" panose="020F0502020204030204" pitchFamily="34" charset="0"/>
              <a:cs typeface="Times New Roman" panose="02020603050405020304" pitchFamily="18" charset="0"/>
            </a:endParaRPr>
          </a:p>
          <a:p>
            <a:endParaRPr lang="ru-RU"/>
          </a:p>
        </p:txBody>
      </p:sp>
    </p:spTree>
    <p:extLst>
      <p:ext uri="{BB962C8B-B14F-4D97-AF65-F5344CB8AC3E}">
        <p14:creationId xmlns:p14="http://schemas.microsoft.com/office/powerpoint/2010/main" val="17841462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83932"/>
            <a:ext cx="10515600" cy="762000"/>
          </a:xfrm>
        </p:spPr>
        <p:txBody>
          <a:bodyPr/>
          <a:lstStyle/>
          <a:p>
            <a:pPr algn="ctr"/>
            <a:r>
              <a:rPr lang="ru-RU"/>
              <a:t>Ресурсы</a:t>
            </a:r>
          </a:p>
        </p:txBody>
      </p:sp>
      <p:sp>
        <p:nvSpPr>
          <p:cNvPr id="3" name="Объект 2"/>
          <p:cNvSpPr>
            <a:spLocks noGrp="1"/>
          </p:cNvSpPr>
          <p:nvPr>
            <p:ph idx="1"/>
          </p:nvPr>
        </p:nvSpPr>
        <p:spPr>
          <a:xfrm>
            <a:off x="420414" y="819807"/>
            <a:ext cx="11456276" cy="5854262"/>
          </a:xfrm>
        </p:spPr>
        <p:txBody>
          <a:bodyPr>
            <a:normAutofit fontScale="25000" lnSpcReduction="20000"/>
          </a:bodyPr>
          <a:lstStyle/>
          <a:p>
            <a:pPr marL="0" indent="0" algn="ctr">
              <a:buNone/>
            </a:pP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8000">
                <a:effectLst/>
                <a:ea typeface="Calibri" panose="020F0502020204030204" pitchFamily="34" charset="0"/>
                <a:cs typeface="Times New Roman" panose="02020603050405020304" pitchFamily="18" charset="0"/>
              </a:rPr>
              <a:t>Огород на подоконнике. Сост. А.А. Бондаренко. Новосибирск, 1995.</a:t>
            </a:r>
          </a:p>
          <a:p>
            <a:pPr marL="342900" lvl="0" indent="-342900">
              <a:buFont typeface="+mj-lt"/>
              <a:buAutoNum type="arabicPeriod"/>
            </a:pPr>
            <a:r>
              <a:rPr lang="ru-RU" sz="8000">
                <a:effectLst/>
                <a:ea typeface="Calibri" panose="020F0502020204030204" pitchFamily="34" charset="0"/>
                <a:cs typeface="Times New Roman" panose="02020603050405020304" pitchFamily="18" charset="0"/>
              </a:rPr>
              <a:t>Я познаю мир. Детская энциклопедия растения: «Издательство АСТ» Л.А. Багрова. 2000 г.</a:t>
            </a:r>
          </a:p>
          <a:p>
            <a:pPr marL="342900" lvl="0" indent="-342900">
              <a:buFont typeface="+mj-lt"/>
              <a:buAutoNum type="arabicPeriod"/>
            </a:pPr>
            <a:r>
              <a:rPr lang="ru-RU" sz="8000">
                <a:effectLst/>
                <a:ea typeface="Calibri" panose="020F0502020204030204" pitchFamily="34" charset="0"/>
                <a:cs typeface="Times New Roman" panose="02020603050405020304" pitchFamily="18" charset="0"/>
              </a:rPr>
              <a:t>Николаева С. Н. Сюжетные игры в экологическом воспитании дошкольников. – М.: ГНОМ, 2012</a:t>
            </a:r>
          </a:p>
          <a:p>
            <a:pPr marL="342900" lvl="0" indent="-342900">
              <a:buFont typeface="+mj-lt"/>
              <a:buAutoNum type="arabicPeriod"/>
            </a:pPr>
            <a:r>
              <a:rPr lang="ru-RU" sz="8000">
                <a:effectLst/>
                <a:ea typeface="Calibri" panose="020F0502020204030204" pitchFamily="34" charset="0"/>
                <a:cs typeface="Times New Roman" panose="02020603050405020304" pitchFamily="18" charset="0"/>
              </a:rPr>
              <a:t>Новая иллюстрированная энциклопедия. Кн.5. – М.: Большая Российская энциклопедия, ООО «ТД «Издательство Мир книги», 2007. -512с.</a:t>
            </a:r>
          </a:p>
          <a:p>
            <a:pPr marL="342900" lvl="0" indent="-342900">
              <a:buFont typeface="+mj-lt"/>
              <a:buAutoNum type="arabicPeriod"/>
            </a:pPr>
            <a:r>
              <a:rPr lang="ru-RU" sz="8000">
                <a:effectLst/>
                <a:ea typeface="Calibri" panose="020F0502020204030204" pitchFamily="34" charset="0"/>
                <a:cs typeface="Times New Roman" panose="02020603050405020304" pitchFamily="18" charset="0"/>
              </a:rPr>
              <a:t>Петров В.В. «Растительный мир нашей Родины» М.: Просвещение, 1991</a:t>
            </a:r>
          </a:p>
          <a:p>
            <a:pPr marL="342900" lvl="0" indent="-342900">
              <a:buFont typeface="+mj-lt"/>
              <a:buAutoNum type="arabicPeriod"/>
            </a:pPr>
            <a:r>
              <a:rPr lang="ru-RU" sz="8000">
                <a:effectLst/>
                <a:ea typeface="Calibri" panose="020F0502020204030204" pitchFamily="34" charset="0"/>
                <a:cs typeface="Times New Roman" panose="02020603050405020304" pitchFamily="18" charset="0"/>
              </a:rPr>
              <a:t>Интернет ресурсы.</a:t>
            </a:r>
          </a:p>
          <a:p>
            <a:pPr>
              <a:lnSpc>
                <a:spcPct val="107000"/>
              </a:lnSpc>
              <a:spcAft>
                <a:spcPts val="1200"/>
              </a:spcAft>
            </a:pPr>
            <a:r>
              <a:rPr lang="ru-RU" sz="8000" u="sng">
                <a:solidFill>
                  <a:srgbClr val="0000FF"/>
                </a:solidFill>
                <a:effectLst/>
                <a:ea typeface="Times New Roman" panose="02020603050405020304" pitchFamily="18" charset="0"/>
                <a:cs typeface="Times New Roman" panose="02020603050405020304" pitchFamily="18" charset="0"/>
                <a:hlinkClick r:id="rId2"/>
              </a:rPr>
              <a:t>https://www.maam.ru/detskijsad/konspekt-nod-po-yekologicheskomu-vospitaniyu-detei-starshego-doshkolnogo-vozrasta-luk-repchatyi-polza-i-vred.html</a:t>
            </a:r>
            <a:endParaRPr lang="ru-RU" sz="8000">
              <a:effectLst/>
              <a:ea typeface="Calibri" panose="020F0502020204030204" pitchFamily="34" charset="0"/>
              <a:cs typeface="Times New Roman" panose="02020603050405020304" pitchFamily="18" charset="0"/>
            </a:endParaRPr>
          </a:p>
          <a:p>
            <a:pPr indent="360680" algn="just"/>
            <a:r>
              <a:rPr lang="ru-RU" sz="8000" u="sng">
                <a:solidFill>
                  <a:srgbClr val="000000"/>
                </a:solidFill>
                <a:effectLst/>
                <a:ea typeface="Times New Roman" panose="02020603050405020304" pitchFamily="18" charset="0"/>
                <a:hlinkClick r:id="rId3"/>
              </a:rPr>
              <a:t>https://nsportal.ru/detskiy-sad/okruzhayushchiy-mir/2020/07/24/konspekt-zanyatiya-luk-poleznyy-drug</a:t>
            </a:r>
            <a:endParaRPr lang="ru-RU" sz="8000">
              <a:effectLst/>
              <a:ea typeface="Times New Roman" panose="02020603050405020304" pitchFamily="18" charset="0"/>
            </a:endParaRPr>
          </a:p>
          <a:p>
            <a:r>
              <a:rPr lang="ru-RU" sz="8000">
                <a:effectLst/>
                <a:ea typeface="Calibri" panose="020F0502020204030204" pitchFamily="34" charset="0"/>
                <a:cs typeface="Times New Roman" panose="02020603050405020304" pitchFamily="18" charset="0"/>
              </a:rPr>
              <a:t> </a:t>
            </a:r>
          </a:p>
          <a:p>
            <a:pPr>
              <a:lnSpc>
                <a:spcPct val="107000"/>
              </a:lnSpc>
              <a:spcAft>
                <a:spcPts val="800"/>
              </a:spcAft>
            </a:pPr>
            <a:r>
              <a:rPr lang="ru-RU" sz="8000" u="sng">
                <a:solidFill>
                  <a:srgbClr val="0000FF"/>
                </a:solidFill>
                <a:effectLst/>
                <a:ea typeface="Calibri" panose="020F0502020204030204" pitchFamily="34" charset="0"/>
                <a:cs typeface="Times New Roman" panose="02020603050405020304" pitchFamily="18" charset="0"/>
                <a:hlinkClick r:id="rId4"/>
              </a:rPr>
              <a:t>https://infourok.ru/user/shaligina-tatyana-nikolaevna/blog/konspekt-zanyatiya-v-podgotovitelnoj-gruppe-na-temu-polza-luka-208724.html</a:t>
            </a:r>
            <a:endParaRPr lang="ru-RU" sz="8000">
              <a:effectLst/>
              <a:ea typeface="Calibri" panose="020F0502020204030204" pitchFamily="34" charset="0"/>
              <a:cs typeface="Times New Roman" panose="02020603050405020304" pitchFamily="18" charset="0"/>
            </a:endParaRPr>
          </a:p>
          <a:p>
            <a:pPr>
              <a:lnSpc>
                <a:spcPct val="107000"/>
              </a:lnSpc>
              <a:spcAft>
                <a:spcPts val="800"/>
              </a:spcAft>
            </a:pPr>
            <a:r>
              <a:rPr lang="ru-RU" sz="8000" u="sng">
                <a:solidFill>
                  <a:srgbClr val="0000FF"/>
                </a:solidFill>
                <a:effectLst/>
                <a:ea typeface="Calibri" panose="020F0502020204030204" pitchFamily="34" charset="0"/>
                <a:cs typeface="Times New Roman" panose="02020603050405020304" pitchFamily="18" charset="0"/>
                <a:hlinkClick r:id="rId5"/>
              </a:rPr>
              <a:t>https://lebedeva-ds4-bogorodsk.edumsko.ru/folders/post/1979547</a:t>
            </a:r>
            <a:endParaRPr lang="ru-RU" sz="8000">
              <a:effectLst/>
              <a:ea typeface="Calibri" panose="020F0502020204030204" pitchFamily="34" charset="0"/>
              <a:cs typeface="Times New Roman" panose="02020603050405020304" pitchFamily="18" charset="0"/>
            </a:endParaRPr>
          </a:p>
          <a:p>
            <a:pPr>
              <a:lnSpc>
                <a:spcPct val="107000"/>
              </a:lnSpc>
              <a:spcAft>
                <a:spcPts val="800"/>
              </a:spcAft>
            </a:pPr>
            <a:r>
              <a:rPr lang="ru-RU" sz="8000" u="sng">
                <a:solidFill>
                  <a:srgbClr val="0000FF"/>
                </a:solidFill>
                <a:effectLst/>
                <a:ea typeface="Calibri" panose="020F0502020204030204" pitchFamily="34" charset="0"/>
                <a:cs typeface="Times New Roman" panose="02020603050405020304" pitchFamily="18" charset="0"/>
                <a:hlinkClick r:id="rId6"/>
              </a:rPr>
              <a:t>https://sevrukova-lends20-vasilek.edumsko.ru/folders/post/1776977</a:t>
            </a:r>
            <a:endParaRPr lang="ru-RU" sz="8000">
              <a:effectLst/>
              <a:ea typeface="Calibri" panose="020F0502020204030204" pitchFamily="34" charset="0"/>
              <a:cs typeface="Times New Roman" panose="02020603050405020304" pitchFamily="18" charset="0"/>
            </a:endParaRPr>
          </a:p>
          <a:p>
            <a:endParaRPr lang="ru-RU"/>
          </a:p>
        </p:txBody>
      </p:sp>
    </p:spTree>
    <p:extLst>
      <p:ext uri="{BB962C8B-B14F-4D97-AF65-F5344CB8AC3E}">
        <p14:creationId xmlns:p14="http://schemas.microsoft.com/office/powerpoint/2010/main" val="186664005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Тема Office">
  <a:themeElements>
    <a:clrScheme name="Желтый">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Стандартная">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606</Words>
  <Application>Microsoft Office PowerPoint</Application>
  <PresentationFormat>Широкоэкранный</PresentationFormat>
  <Paragraphs>80</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Calibri</vt:lpstr>
      <vt:lpstr>Calibri Light</vt:lpstr>
      <vt:lpstr>Symbol</vt:lpstr>
      <vt:lpstr>Times New Roman</vt:lpstr>
      <vt:lpstr>Тема Office</vt:lpstr>
      <vt:lpstr>Отчет о результатах проектной деятельности за 2024-2025 уч.год</vt:lpstr>
      <vt:lpstr>«Вырасти лук»</vt:lpstr>
      <vt:lpstr>Актуальность проекта</vt:lpstr>
      <vt:lpstr>Цель проекта: выявить оптимальные условия для роста и развития растений на примере лука</vt:lpstr>
      <vt:lpstr>Ожидаемые результаты</vt:lpstr>
      <vt:lpstr>Подготовительный этап</vt:lpstr>
      <vt:lpstr>                          Основной этап</vt:lpstr>
      <vt:lpstr>Заключительный этап</vt:lpstr>
      <vt:lpstr>Ресурсы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Отчет о результатах проектной деятельности за 2024-2025 уч.год</dc:title>
  <dc:creator>123</dc:creator>
  <cp:lastModifiedBy>Пользователь</cp:lastModifiedBy>
  <cp:revision>86</cp:revision>
  <dcterms:created xsi:type="dcterms:W3CDTF">2025-01-06T11:46:14Z</dcterms:created>
  <dcterms:modified xsi:type="dcterms:W3CDTF">2025-08-08T10:34:18Z</dcterms:modified>
</cp:coreProperties>
</file>