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3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AE4A0-E5F4-4735-BB97-CC855BC69793}" type="datetimeFigureOut">
              <a:rPr lang="ru-RU" smtClean="0"/>
              <a:t>03.01.2023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CC30-33A3-4C48-907B-3ECDCDB03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260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AE4A0-E5F4-4735-BB97-CC855BC69793}" type="datetimeFigureOut">
              <a:rPr lang="ru-RU" smtClean="0"/>
              <a:t>03.01.2023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CC30-33A3-4C48-907B-3ECDCDB03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03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AE4A0-E5F4-4735-BB97-CC855BC69793}" type="datetimeFigureOut">
              <a:rPr lang="ru-RU" smtClean="0"/>
              <a:t>03.01.2023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CC30-33A3-4C48-907B-3ECDCDB03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6034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AE4A0-E5F4-4735-BB97-CC855BC69793}" type="datetimeFigureOut">
              <a:rPr lang="ru-RU" smtClean="0"/>
              <a:t>03.01.2023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CC30-33A3-4C48-907B-3ECDCDB03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28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AE4A0-E5F4-4735-BB97-CC855BC69793}" type="datetimeFigureOut">
              <a:rPr lang="ru-RU" smtClean="0"/>
              <a:t>03.01.2023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CC30-33A3-4C48-907B-3ECDCDB03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13260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AE4A0-E5F4-4735-BB97-CC855BC69793}" type="datetimeFigureOut">
              <a:rPr lang="ru-RU" smtClean="0"/>
              <a:t>03.01.2023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CC30-33A3-4C48-907B-3ECDCDB03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563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AE4A0-E5F4-4735-BB97-CC855BC69793}" type="datetimeFigureOut">
              <a:rPr lang="ru-RU" smtClean="0"/>
              <a:t>03.01.2023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CC30-33A3-4C48-907B-3ECDCDB03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276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AE4A0-E5F4-4735-BB97-CC855BC69793}" type="datetimeFigureOut">
              <a:rPr lang="ru-RU" smtClean="0"/>
              <a:t>03.01.2023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CC30-33A3-4C48-907B-3ECDCDB03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6628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AE4A0-E5F4-4735-BB97-CC855BC69793}" type="datetimeFigureOut">
              <a:rPr lang="ru-RU" smtClean="0"/>
              <a:t>03.01.2023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CC30-33A3-4C48-907B-3ECDCDB03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340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AE4A0-E5F4-4735-BB97-CC855BC69793}" type="datetimeFigureOut">
              <a:rPr lang="ru-RU" smtClean="0"/>
              <a:t>03.01.2023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CC30-33A3-4C48-907B-3ECDCDB03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6481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AE4A0-E5F4-4735-BB97-CC855BC69793}" type="datetimeFigureOut">
              <a:rPr lang="ru-RU" smtClean="0"/>
              <a:t>03.01.2023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CC30-33A3-4C48-907B-3ECDCDB03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6842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AE4A0-E5F4-4735-BB97-CC855BC69793}" type="datetimeFigureOut">
              <a:rPr lang="ru-RU" smtClean="0"/>
              <a:t>03.01.2023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CC30-33A3-4C48-907B-3ECDCDB03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547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AE4A0-E5F4-4735-BB97-CC855BC69793}" type="datetimeFigureOut">
              <a:rPr lang="ru-RU" smtClean="0"/>
              <a:t>03.01.2023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CC30-33A3-4C48-907B-3ECDCDB03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3209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825AE4A0-E5F4-4735-BB97-CC855BC69793}" type="datetimeFigureOut">
              <a:rPr lang="ru-RU" smtClean="0"/>
              <a:t>03.01.2023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2984CC30-33A3-4C48-907B-3ECDCDB03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182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825AE4A0-E5F4-4735-BB97-CC855BC69793}" type="datetimeFigureOut">
              <a:rPr lang="ru-RU" smtClean="0"/>
              <a:t>03.01.2023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2984CC30-33A3-4C48-907B-3ECDCDB03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0151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E63134-00F0-3B1A-5F15-8D6D550677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/>
              <a:t>Раннее речевое развитие дошкольников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46E580F-322C-6139-4B24-4580B0A9A1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7948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6E14F0-F3C5-8E78-A37A-6D37F3D59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Общеразвивающие нейро - упражнения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D10D3E0-2428-215E-9542-3C3A8089EF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Дыхательные упражнения</a:t>
            </a:r>
          </a:p>
          <a:p>
            <a:pPr marL="0" indent="0">
              <a:buNone/>
            </a:pPr>
            <a:r>
              <a:rPr lang="ru-RU" dirty="0"/>
              <a:t>Развивают умение произвольно контролировать свое дыхание, самоконтроль над поведением, эмоциями, речью, движениями</a:t>
            </a:r>
          </a:p>
          <a:p>
            <a:r>
              <a:rPr lang="ru-RU" dirty="0"/>
              <a:t>Растяжки </a:t>
            </a:r>
          </a:p>
          <a:p>
            <a:pPr marL="0" indent="0">
              <a:buNone/>
            </a:pPr>
            <a:r>
              <a:rPr lang="ru-RU" dirty="0"/>
              <a:t>Направлены на нормализацию тонуса мышц. Выполнение растяжек способствует преодолению у детей </a:t>
            </a:r>
            <a:r>
              <a:rPr lang="ru-RU" dirty="0" err="1"/>
              <a:t>гипотонуса</a:t>
            </a:r>
            <a:r>
              <a:rPr lang="ru-RU" dirty="0"/>
              <a:t> мышц (вялость), зажимов и гипертонуса – повышенного двигательного беспокойства</a:t>
            </a:r>
          </a:p>
        </p:txBody>
      </p:sp>
    </p:spTree>
    <p:extLst>
      <p:ext uri="{BB962C8B-B14F-4D97-AF65-F5344CB8AC3E}">
        <p14:creationId xmlns:p14="http://schemas.microsoft.com/office/powerpoint/2010/main" val="617719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541C2D-B794-DC1F-639E-9E40FBE6B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1527916"/>
          </a:xfrm>
        </p:spPr>
        <p:txBody>
          <a:bodyPr/>
          <a:lstStyle/>
          <a:p>
            <a:r>
              <a:rPr lang="ru-RU" dirty="0"/>
              <a:t>Примерные варианты использования нейро подходов на традиционных занятиях и упражнениях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D28940A-B75B-17D1-3935-C5C34DCDF4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Логоритмика</a:t>
            </a:r>
            <a:endParaRPr lang="ru-RU" dirty="0"/>
          </a:p>
          <a:p>
            <a:r>
              <a:rPr lang="ru-RU" dirty="0" err="1"/>
              <a:t>Фитбол</a:t>
            </a:r>
            <a:r>
              <a:rPr lang="ru-RU" dirty="0"/>
              <a:t> терапия</a:t>
            </a:r>
          </a:p>
          <a:p>
            <a:r>
              <a:rPr lang="ru-RU" dirty="0" err="1"/>
              <a:t>Нейротренажеры</a:t>
            </a:r>
            <a:r>
              <a:rPr lang="ru-RU" dirty="0"/>
              <a:t> (</a:t>
            </a:r>
            <a:r>
              <a:rPr lang="ru-RU" dirty="0" err="1"/>
              <a:t>нейроигрушки</a:t>
            </a:r>
            <a:r>
              <a:rPr lang="ru-RU" dirty="0"/>
              <a:t>)</a:t>
            </a:r>
          </a:p>
          <a:p>
            <a:r>
              <a:rPr lang="ru-RU" dirty="0" err="1"/>
              <a:t>Нейроскакалка</a:t>
            </a:r>
            <a:endParaRPr lang="ru-RU" dirty="0"/>
          </a:p>
          <a:p>
            <a:r>
              <a:rPr lang="ru-RU" dirty="0"/>
              <a:t>Доска </a:t>
            </a:r>
            <a:r>
              <a:rPr lang="ru-RU" dirty="0" err="1"/>
              <a:t>Бильгоу</a:t>
            </a:r>
            <a:endParaRPr lang="ru-RU" dirty="0"/>
          </a:p>
          <a:p>
            <a:r>
              <a:rPr lang="ru-RU" dirty="0"/>
              <a:t>Балансиры</a:t>
            </a:r>
          </a:p>
        </p:txBody>
      </p:sp>
    </p:spTree>
    <p:extLst>
      <p:ext uri="{BB962C8B-B14F-4D97-AF65-F5344CB8AC3E}">
        <p14:creationId xmlns:p14="http://schemas.microsoft.com/office/powerpoint/2010/main" val="1257430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0E0C99-3BFC-8C05-17A5-A8B1004DD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Предпосылки развития речи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9A72F0-CAF0-E477-FAEB-F03BC272D2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ru-RU" dirty="0"/>
              <a:t>Комплекс оживления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dirty="0"/>
              <a:t>Потребность в общении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dirty="0"/>
              <a:t>Активное хватание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dirty="0"/>
              <a:t>Копирование мимики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dirty="0"/>
              <a:t>Развитие предметных действий и накопление словарного запаса</a:t>
            </a:r>
          </a:p>
        </p:txBody>
      </p:sp>
    </p:spTree>
    <p:extLst>
      <p:ext uri="{BB962C8B-B14F-4D97-AF65-F5344CB8AC3E}">
        <p14:creationId xmlns:p14="http://schemas.microsoft.com/office/powerpoint/2010/main" val="781154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432A42-4A0F-CA86-4BDF-8021285DE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Причины позднего появления речи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F675ED7-DAF8-6868-7D50-B57653FB2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Общая болезненность</a:t>
            </a:r>
          </a:p>
          <a:p>
            <a:r>
              <a:rPr lang="ru-RU" dirty="0"/>
              <a:t>Раннее появление электронных гаджетов</a:t>
            </a:r>
          </a:p>
          <a:p>
            <a:r>
              <a:rPr lang="ru-RU" dirty="0"/>
              <a:t>Отсутствие чтения</a:t>
            </a:r>
          </a:p>
          <a:p>
            <a:r>
              <a:rPr lang="ru-RU" dirty="0"/>
              <a:t>Ограниченное, неэмоциональное общение родителей с детьми</a:t>
            </a:r>
          </a:p>
          <a:p>
            <a:r>
              <a:rPr lang="ru-RU" dirty="0"/>
              <a:t>Воспитание ребенка по принципу принц (принцесса) </a:t>
            </a:r>
          </a:p>
        </p:txBody>
      </p:sp>
    </p:spTree>
    <p:extLst>
      <p:ext uri="{BB962C8B-B14F-4D97-AF65-F5344CB8AC3E}">
        <p14:creationId xmlns:p14="http://schemas.microsoft.com/office/powerpoint/2010/main" val="3298276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54885B-003E-5116-BE97-C0C22D546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Симптомы нарушений речи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1F27862-7D78-3947-0D82-B7D84639B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88241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Неправильное протекание периода, предшествующего развитию оформленной речевой коммуникации</a:t>
            </a:r>
          </a:p>
          <a:p>
            <a:r>
              <a:rPr lang="ru-RU" dirty="0"/>
              <a:t>Отсутствие реагирования на произношение звуков или речи в годовалом возрасте</a:t>
            </a:r>
          </a:p>
          <a:p>
            <a:r>
              <a:rPr lang="ru-RU" dirty="0"/>
              <a:t>В 1,5 года – недостаточность повторения звуков за другими людьми, малая активность при эхолалии, неуспешность подражания</a:t>
            </a:r>
          </a:p>
          <a:p>
            <a:r>
              <a:rPr lang="ru-RU" dirty="0"/>
              <a:t>Неспособность у детей в 2 года к повторению действий за другими людьми или выполнение простых заданий</a:t>
            </a:r>
          </a:p>
          <a:p>
            <a:r>
              <a:rPr lang="ru-RU" dirty="0"/>
              <a:t>Неспособность произнесения цельных слов в 2 – летнем возрасте</a:t>
            </a:r>
          </a:p>
          <a:p>
            <a:r>
              <a:rPr lang="ru-RU" dirty="0"/>
              <a:t>В 3 года – невозможность формирования ребенком простых фраз или предложений, соединения слов между собой</a:t>
            </a:r>
          </a:p>
          <a:p>
            <a:r>
              <a:rPr lang="ru-RU" dirty="0"/>
              <a:t>Абсолютное отсутствие речи любого качества и объема в 3 года</a:t>
            </a:r>
          </a:p>
          <a:p>
            <a:r>
              <a:rPr lang="ru-RU" dirty="0"/>
              <a:t>Использование в большей степени мимики и жестов в коммуникации </a:t>
            </a:r>
          </a:p>
        </p:txBody>
      </p:sp>
    </p:spTree>
    <p:extLst>
      <p:ext uri="{BB962C8B-B14F-4D97-AF65-F5344CB8AC3E}">
        <p14:creationId xmlns:p14="http://schemas.microsoft.com/office/powerpoint/2010/main" val="4060542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5CB4B1-7997-2DD0-C693-42753B484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Наиболее типичные ошибки в речи детей дошкольного возраста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98DF258-03DE-1D3C-FDCB-8764C53A8A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Построение глагольных форм по образцу одной, более легкой для ребенка </a:t>
            </a:r>
          </a:p>
          <a:p>
            <a:r>
              <a:rPr lang="ru-RU" dirty="0"/>
              <a:t>Иногда такое подражание происходит по образцу только что услышанной формы глагола</a:t>
            </a:r>
          </a:p>
          <a:p>
            <a:r>
              <a:rPr lang="ru-RU" dirty="0"/>
              <a:t>Употребление прошедшего времени глаголов только в женском роде</a:t>
            </a:r>
          </a:p>
          <a:p>
            <a:r>
              <a:rPr lang="ru-RU" dirty="0"/>
              <a:t>Дети встречают много трудностей, когда начинают изменять имена существительные по падежам</a:t>
            </a:r>
          </a:p>
          <a:p>
            <a:r>
              <a:rPr lang="ru-RU" dirty="0"/>
              <a:t>Дети постоянно делают ошибки в родовых окончаниях имен существительных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6628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3EFF6A-714B-D228-5AE5-3DE31B8FD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398420"/>
            <a:ext cx="10571998" cy="970450"/>
          </a:xfrm>
        </p:spPr>
        <p:txBody>
          <a:bodyPr/>
          <a:lstStyle/>
          <a:p>
            <a:r>
              <a:rPr lang="ru-RU" dirty="0"/>
              <a:t>Рекомендации для родителей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882DAD-96FC-9362-9F5C-9C3C38D4D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Беседовать обо всем, что вокруг по принципу «что вижу – то пою». Отвечать на вопросы</a:t>
            </a:r>
          </a:p>
          <a:p>
            <a:r>
              <a:rPr lang="ru-RU" dirty="0"/>
              <a:t>Выражать свое мнение об увиденном и выслушивать мнение ребенка. Строить совместные планы на будущее, обсуждать недавние события и собственное настроение</a:t>
            </a:r>
          </a:p>
          <a:p>
            <a:r>
              <a:rPr lang="ru-RU" dirty="0"/>
              <a:t>Больше используйте открытые вопросы, предполагающие не механический отзыв типа «да – нет», а развернутый, за которым – осмысление вашего вопроса</a:t>
            </a:r>
          </a:p>
        </p:txBody>
      </p:sp>
    </p:spTree>
    <p:extLst>
      <p:ext uri="{BB962C8B-B14F-4D97-AF65-F5344CB8AC3E}">
        <p14:creationId xmlns:p14="http://schemas.microsoft.com/office/powerpoint/2010/main" val="3886628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C45204-B4DE-4307-0488-0EA821C4A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Рекомендации для родителей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30BD44-1422-2218-1A09-9EA3D64AFE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093169"/>
          </a:xfrm>
        </p:spPr>
        <p:txBody>
          <a:bodyPr/>
          <a:lstStyle/>
          <a:p>
            <a:r>
              <a:rPr lang="ru-RU" dirty="0"/>
              <a:t>Используйте вопросы выбора: от «Тебе кашу с молоком или без?» до «Какой стишок прочтешь папе на день рождения и почему?»</a:t>
            </a:r>
          </a:p>
          <a:p>
            <a:r>
              <a:rPr lang="ru-RU" dirty="0"/>
              <a:t>Радуйтесь бесконечным «как?», «почему?», «зачем?». Значит, что ваше чадо исследует мир</a:t>
            </a:r>
          </a:p>
          <a:p>
            <a:r>
              <a:rPr lang="ru-RU" dirty="0"/>
              <a:t>Придумывайте вместе истории, новые версии известных истории («А если бы Золушка не успела убежать с бала до 12 часов, что было бы»)</a:t>
            </a:r>
          </a:p>
          <a:p>
            <a:r>
              <a:rPr lang="ru-RU" dirty="0"/>
              <a:t>Обсуждайте книжки («Мне так понравился Страшила, а тебе?), телепередачи («Я не смотрел последнюю серию, расскажи мне»), просите ребенка описывать события («Давай расскажем папе, что было в магазине»)</a:t>
            </a:r>
          </a:p>
          <a:p>
            <a:r>
              <a:rPr lang="ru-RU" dirty="0"/>
              <a:t>Ребенок когда играет, непрерывно разговаривает, так что игра хороший предлог для того, чтобы поговорить – обогатить игру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704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571086-EEA0-5FF5-9A54-001513770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Общеразвивающие нейро - упражнения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1C1E086-01B1-8E9B-DCD0-3422BF8F08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Развитие мелкой моторики</a:t>
            </a:r>
          </a:p>
          <a:p>
            <a:r>
              <a:rPr lang="ru-RU" dirty="0"/>
              <a:t>Глазодвигательные упражнения</a:t>
            </a:r>
          </a:p>
          <a:p>
            <a:pPr marL="0" indent="0">
              <a:buNone/>
            </a:pPr>
            <a:r>
              <a:rPr lang="ru-RU" dirty="0"/>
              <a:t>Помогают расширить объем зрительного восприятия и влияют на функции речи, внимания и памяти. Тонизируют мышцы, управляющие движением глаз, активизируют кровообращение, снижают умственное утомление.</a:t>
            </a:r>
          </a:p>
          <a:p>
            <a:pPr marL="0" indent="0">
              <a:buNone/>
            </a:pPr>
            <a:r>
              <a:rPr lang="ru-RU" dirty="0"/>
              <a:t>Например, упражнение «Глаз – путешественник». Развесить в разных углах и по группе различные рисунки игрушек, животных и т.д. Исходное положение – стоя. Не поворачивая головы найти глазами тот или иной предмет, названный педагогом.</a:t>
            </a:r>
          </a:p>
        </p:txBody>
      </p:sp>
    </p:spTree>
    <p:extLst>
      <p:ext uri="{BB962C8B-B14F-4D97-AF65-F5344CB8AC3E}">
        <p14:creationId xmlns:p14="http://schemas.microsoft.com/office/powerpoint/2010/main" val="2645803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861F79-AD50-46E1-49F0-095392F89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Общеразвивающие нейро - упражнения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F5442EB-379B-62EE-664E-AC898F130A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49201"/>
          </a:xfrm>
        </p:spPr>
        <p:txBody>
          <a:bodyPr/>
          <a:lstStyle/>
          <a:p>
            <a:r>
              <a:rPr lang="ru-RU" dirty="0"/>
              <a:t>Упражнения для развития артикуляции. </a:t>
            </a:r>
          </a:p>
          <a:p>
            <a:pPr marL="0" indent="0">
              <a:buNone/>
            </a:pPr>
            <a:r>
              <a:rPr lang="ru-RU" dirty="0"/>
              <a:t>Большая часть моторной коры мозга учувствует в мышечных движениях полости рта – артикуляция ее активизирует.</a:t>
            </a:r>
          </a:p>
          <a:p>
            <a:r>
              <a:rPr lang="ru-RU" dirty="0"/>
              <a:t>Упражнения на развитие межполушарного взаимодействия. </a:t>
            </a:r>
          </a:p>
          <a:p>
            <a:pPr marL="0" indent="0">
              <a:buNone/>
            </a:pPr>
            <a:r>
              <a:rPr lang="ru-RU" dirty="0"/>
              <a:t>Например, упражнения «Лягушка», «Кулак, ребро, ладонь», «Колечки», самомассаж ушных раковин, перекрестная ходьба, горизонтальная восьмерка, зеркальное рисование и другие. Развиваются межполушарные связи, улучшается память и концентрация внимания, интегративная функция мозга.</a:t>
            </a:r>
          </a:p>
        </p:txBody>
      </p:sp>
    </p:spTree>
    <p:extLst>
      <p:ext uri="{BB962C8B-B14F-4D97-AF65-F5344CB8AC3E}">
        <p14:creationId xmlns:p14="http://schemas.microsoft.com/office/powerpoint/2010/main" val="10288492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итаты">
  <a:themeElements>
    <a:clrScheme name="Цитаты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Цитаты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Цитаты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TM03457503[[fn=Цитаты]]</Template>
  <TotalTime>150</TotalTime>
  <Words>629</Words>
  <Application>Microsoft Office PowerPoint</Application>
  <PresentationFormat>Широкоэкранный</PresentationFormat>
  <Paragraphs>60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Century Gothic</vt:lpstr>
      <vt:lpstr>Courier New</vt:lpstr>
      <vt:lpstr>Wingdings 2</vt:lpstr>
      <vt:lpstr>Цитаты</vt:lpstr>
      <vt:lpstr>Раннее речевое развитие дошкольников</vt:lpstr>
      <vt:lpstr>Предпосылки развития речи</vt:lpstr>
      <vt:lpstr>Причины позднего появления речи</vt:lpstr>
      <vt:lpstr>Симптомы нарушений речи</vt:lpstr>
      <vt:lpstr>Наиболее типичные ошибки в речи детей дошкольного возраста</vt:lpstr>
      <vt:lpstr>Рекомендации для родителей</vt:lpstr>
      <vt:lpstr>Рекомендации для родителей</vt:lpstr>
      <vt:lpstr>Общеразвивающие нейро - упражнения</vt:lpstr>
      <vt:lpstr>Общеразвивающие нейро - упражнения</vt:lpstr>
      <vt:lpstr>Общеразвивающие нейро - упражнения</vt:lpstr>
      <vt:lpstr>Примерные варианты использования нейро подходов на традиционных занятиях и упражнениях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Раннее речевое развитие дошкольников</dc:title>
  <dc:creator>Юлия Семянникова</dc:creator>
  <cp:lastModifiedBy>Юлия Семянникова</cp:lastModifiedBy>
  <cp:revision>1</cp:revision>
  <dcterms:created xsi:type="dcterms:W3CDTF">2023-01-03T13:08:24Z</dcterms:created>
  <dcterms:modified xsi:type="dcterms:W3CDTF">2023-01-03T15:38:45Z</dcterms:modified>
</cp:coreProperties>
</file>