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8" r:id="rId3"/>
    <p:sldId id="259" r:id="rId4"/>
    <p:sldId id="260" r:id="rId5"/>
    <p:sldId id="261" r:id="rId6"/>
    <p:sldId id="262" r:id="rId7"/>
    <p:sldId id="264" r:id="rId8"/>
    <p:sldId id="265" r:id="rId9"/>
    <p:sldId id="266" r:id="rId10"/>
    <p:sldId id="267" r:id="rId11"/>
    <p:sldId id="269" r:id="rId12"/>
    <p:sldId id="271" r:id="rId13"/>
    <p:sldId id="272" r:id="rId14"/>
    <p:sldId id="273" r:id="rId15"/>
    <p:sldId id="270" r:id="rId16"/>
    <p:sldId id="268" r:id="rId17"/>
    <p:sldId id="274" r:id="rId18"/>
    <p:sldId id="275" r:id="rId19"/>
    <p:sldId id="276" r:id="rId20"/>
    <p:sldId id="277" r:id="rId21"/>
    <p:sldId id="298" r:id="rId22"/>
    <p:sldId id="299" r:id="rId23"/>
    <p:sldId id="304" r:id="rId24"/>
    <p:sldId id="305" r:id="rId25"/>
    <p:sldId id="306" r:id="rId26"/>
    <p:sldId id="307" r:id="rId27"/>
    <p:sldId id="308" r:id="rId28"/>
    <p:sldId id="309" r:id="rId29"/>
    <p:sldId id="278" r:id="rId30"/>
    <p:sldId id="300" r:id="rId31"/>
    <p:sldId id="279" r:id="rId32"/>
    <p:sldId id="301" r:id="rId33"/>
    <p:sldId id="310" r:id="rId34"/>
    <p:sldId id="321" r:id="rId35"/>
    <p:sldId id="322" r:id="rId36"/>
    <p:sldId id="302" r:id="rId37"/>
    <p:sldId id="311" r:id="rId38"/>
    <p:sldId id="281" r:id="rId39"/>
    <p:sldId id="303" r:id="rId40"/>
    <p:sldId id="312" r:id="rId41"/>
    <p:sldId id="313" r:id="rId42"/>
    <p:sldId id="314" r:id="rId43"/>
    <p:sldId id="315" r:id="rId44"/>
    <p:sldId id="316" r:id="rId45"/>
    <p:sldId id="317" r:id="rId46"/>
    <p:sldId id="318" r:id="rId47"/>
    <p:sldId id="319" r:id="rId48"/>
    <p:sldId id="320" r:id="rId49"/>
    <p:sldId id="280" r:id="rId50"/>
    <p:sldId id="290" r:id="rId51"/>
    <p:sldId id="291" r:id="rId52"/>
    <p:sldId id="292" r:id="rId53"/>
    <p:sldId id="293" r:id="rId54"/>
    <p:sldId id="294" r:id="rId55"/>
    <p:sldId id="295" r:id="rId56"/>
    <p:sldId id="296" r:id="rId57"/>
    <p:sldId id="297" r:id="rId58"/>
    <p:sldId id="337" r:id="rId59"/>
    <p:sldId id="282" r:id="rId60"/>
    <p:sldId id="379" r:id="rId61"/>
    <p:sldId id="289" r:id="rId62"/>
    <p:sldId id="378" r:id="rId63"/>
    <p:sldId id="377"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55A3990B-3D8F-4CA6-B3EC-810239C0FCB0}">
          <p14:sldIdLst>
            <p14:sldId id="256"/>
            <p14:sldId id="258"/>
            <p14:sldId id="259"/>
            <p14:sldId id="260"/>
            <p14:sldId id="261"/>
            <p14:sldId id="262"/>
            <p14:sldId id="263"/>
            <p14:sldId id="264"/>
            <p14:sldId id="265"/>
            <p14:sldId id="266"/>
            <p14:sldId id="267"/>
            <p14:sldId id="269"/>
            <p14:sldId id="271"/>
            <p14:sldId id="272"/>
            <p14:sldId id="273"/>
            <p14:sldId id="270"/>
            <p14:sldId id="268"/>
            <p14:sldId id="274"/>
            <p14:sldId id="275"/>
            <p14:sldId id="276"/>
            <p14:sldId id="277"/>
            <p14:sldId id="298"/>
            <p14:sldId id="299"/>
            <p14:sldId id="304"/>
            <p14:sldId id="305"/>
            <p14:sldId id="306"/>
            <p14:sldId id="307"/>
            <p14:sldId id="308"/>
            <p14:sldId id="309"/>
            <p14:sldId id="278"/>
            <p14:sldId id="300"/>
            <p14:sldId id="279"/>
            <p14:sldId id="301"/>
            <p14:sldId id="310"/>
            <p14:sldId id="321"/>
            <p14:sldId id="322"/>
            <p14:sldId id="302"/>
            <p14:sldId id="311"/>
            <p14:sldId id="281"/>
            <p14:sldId id="303"/>
            <p14:sldId id="312"/>
            <p14:sldId id="313"/>
            <p14:sldId id="314"/>
            <p14:sldId id="315"/>
            <p14:sldId id="316"/>
            <p14:sldId id="317"/>
            <p14:sldId id="318"/>
            <p14:sldId id="319"/>
            <p14:sldId id="320"/>
            <p14:sldId id="280"/>
            <p14:sldId id="290"/>
            <p14:sldId id="291"/>
            <p14:sldId id="292"/>
            <p14:sldId id="293"/>
            <p14:sldId id="294"/>
            <p14:sldId id="295"/>
            <p14:sldId id="296"/>
            <p14:sldId id="297"/>
            <p14:sldId id="337"/>
            <p14:sldId id="376"/>
            <p14:sldId id="282"/>
            <p14:sldId id="379"/>
            <p14:sldId id="380"/>
            <p14:sldId id="284"/>
            <p14:sldId id="367"/>
            <p14:sldId id="368"/>
            <p14:sldId id="369"/>
            <p14:sldId id="370"/>
            <p14:sldId id="371"/>
            <p14:sldId id="372"/>
            <p14:sldId id="339"/>
            <p14:sldId id="351"/>
            <p14:sldId id="352"/>
            <p14:sldId id="353"/>
            <p14:sldId id="356"/>
            <p14:sldId id="381"/>
            <p14:sldId id="362"/>
            <p14:sldId id="363"/>
            <p14:sldId id="365"/>
            <p14:sldId id="382"/>
          </p14:sldIdLst>
        </p14:section>
        <p14:section name="Раздел без заголовка" id="{B7CDA6E9-30DA-40F9-931C-8734D0353477}">
          <p14:sldIdLst>
            <p14:sldId id="289"/>
            <p14:sldId id="378"/>
            <p14:sldId id="334"/>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097"/>
    <a:srgbClr val="F1D4D3"/>
    <a:srgbClr val="DA8C8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43"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42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ED7ADE1-49E0-47A5-826A-97BAC9787CA1}"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2AFC06F-47FB-4BA5-B284-331D5F002E3D}" type="datetimeFigureOut">
              <a:rPr lang="ru-RU" smtClean="0"/>
              <a:pPr/>
              <a:t>24.10.2019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6ED7ADE1-49E0-47A5-826A-97BAC9787CA1}"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2AFC06F-47FB-4BA5-B284-331D5F002E3D}" type="datetimeFigureOut">
              <a:rPr lang="ru-RU" smtClean="0"/>
              <a:pPr/>
              <a:t>24.10.2019</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ED7ADE1-49E0-47A5-826A-97BAC9787CA1}"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3214686"/>
            <a:ext cx="6643734" cy="2301240"/>
          </a:xfrm>
        </p:spPr>
        <p:txBody>
          <a:bodyPr>
            <a:normAutofit/>
          </a:bodyPr>
          <a:lstStyle/>
          <a:p>
            <a:r>
              <a:rPr lang="ru-RU" sz="2700" dirty="0" smtClean="0"/>
              <a:t>Основная </a:t>
            </a:r>
            <a:r>
              <a:rPr lang="ru-RU" sz="3600" dirty="0" smtClean="0"/>
              <a:t> </a:t>
            </a:r>
            <a:r>
              <a:rPr lang="ru-RU" sz="2700" dirty="0" smtClean="0"/>
              <a:t>общеобразовательная программа дошкольного образования</a:t>
            </a:r>
            <a:endParaRPr lang="ru-RU" sz="2700" dirty="0"/>
          </a:p>
        </p:txBody>
      </p:sp>
      <p:sp>
        <p:nvSpPr>
          <p:cNvPr id="3" name="Подзаголовок 2"/>
          <p:cNvSpPr>
            <a:spLocks noGrp="1"/>
          </p:cNvSpPr>
          <p:nvPr>
            <p:ph type="subTitle" idx="1"/>
          </p:nvPr>
        </p:nvSpPr>
        <p:spPr>
          <a:xfrm>
            <a:off x="928662" y="500042"/>
            <a:ext cx="6715172" cy="1500198"/>
          </a:xfrm>
        </p:spPr>
        <p:txBody>
          <a:bodyPr>
            <a:normAutofit lnSpcReduction="10000"/>
          </a:bodyPr>
          <a:lstStyle/>
          <a:p>
            <a:r>
              <a:rPr lang="ru-RU" dirty="0" smtClean="0"/>
              <a:t>Муниципальное дошкольное образовательное учреждение </a:t>
            </a:r>
            <a:endParaRPr lang="ru-RU" dirty="0" smtClean="0"/>
          </a:p>
          <a:p>
            <a:r>
              <a:rPr lang="ru-RU" dirty="0" smtClean="0"/>
              <a:t>«Детский </a:t>
            </a:r>
            <a:r>
              <a:rPr lang="ru-RU" dirty="0" smtClean="0"/>
              <a:t>сад №</a:t>
            </a:r>
            <a:r>
              <a:rPr lang="en-US" dirty="0"/>
              <a:t> </a:t>
            </a:r>
            <a:r>
              <a:rPr lang="ru-RU" dirty="0" smtClean="0"/>
              <a:t>183»  </a:t>
            </a:r>
            <a:endParaRPr lang="ru-RU" dirty="0" smtClean="0"/>
          </a:p>
          <a:p>
            <a:r>
              <a:rPr lang="ru-RU" sz="1400" i="1" dirty="0" smtClean="0"/>
              <a:t>  </a:t>
            </a:r>
            <a:endParaRPr lang="ru-RU"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14290"/>
            <a:ext cx="7467600" cy="511156"/>
          </a:xfrm>
        </p:spPr>
        <p:txBody>
          <a:bodyPr>
            <a:normAutofit fontScale="90000"/>
          </a:bodyPr>
          <a:lstStyle/>
          <a:p>
            <a:pPr lvl="1" algn="r" rtl="0">
              <a:spcBef>
                <a:spcPct val="0"/>
              </a:spcBef>
            </a:pPr>
            <a:r>
              <a:rPr lang="ru-RU" b="1" dirty="0">
                <a:solidFill>
                  <a:schemeClr val="tx1"/>
                </a:solidFill>
              </a:rPr>
              <a:t>Основные характеристики особенностей развития детей </a:t>
            </a:r>
            <a:r>
              <a:rPr lang="ru-RU" b="1" dirty="0" smtClean="0">
                <a:solidFill>
                  <a:schemeClr val="tx1"/>
                </a:solidFill>
              </a:rPr>
              <a:t/>
            </a:r>
            <a:br>
              <a:rPr lang="ru-RU" b="1" dirty="0" smtClean="0">
                <a:solidFill>
                  <a:schemeClr val="tx1"/>
                </a:solidFill>
              </a:rPr>
            </a:br>
            <a:r>
              <a:rPr lang="ru-RU" b="1" dirty="0" smtClean="0">
                <a:solidFill>
                  <a:schemeClr val="tx1"/>
                </a:solidFill>
              </a:rPr>
              <a:t>раннего </a:t>
            </a:r>
            <a:r>
              <a:rPr lang="ru-RU" b="1" dirty="0" smtClean="0">
                <a:solidFill>
                  <a:schemeClr val="tx1"/>
                </a:solidFill>
              </a:rPr>
              <a:t>возраста (от 2 до 3 лет)</a:t>
            </a:r>
            <a:endParaRPr lang="ru-RU" dirty="0"/>
          </a:p>
        </p:txBody>
      </p:sp>
      <p:sp>
        <p:nvSpPr>
          <p:cNvPr id="3" name="Содержимое 2"/>
          <p:cNvSpPr>
            <a:spLocks noGrp="1"/>
          </p:cNvSpPr>
          <p:nvPr>
            <p:ph idx="1"/>
          </p:nvPr>
        </p:nvSpPr>
        <p:spPr>
          <a:xfrm>
            <a:off x="214282" y="857232"/>
            <a:ext cx="8643998" cy="6000768"/>
          </a:xfrm>
        </p:spPr>
        <p:txBody>
          <a:bodyPr>
            <a:noAutofit/>
          </a:bodyPr>
          <a:lstStyle/>
          <a:p>
            <a:pPr algn="just"/>
            <a:r>
              <a:rPr lang="ru-RU" sz="1000" dirty="0" smtClean="0"/>
              <a:t>На </a:t>
            </a:r>
            <a:r>
              <a:rPr lang="ru-RU" sz="1000" dirty="0" smtClean="0"/>
              <a:t>третьем году жизни дети становятся самостоятельнее. Продолжает развиваться  предметная деятельность, ситуативно-деловое общение ребёнка и взрослого; совершенствуется восприятие, речь, начальные формы произвольного поведения, игры, наглядно-действенное мышление.</a:t>
            </a:r>
          </a:p>
          <a:p>
            <a:pPr algn="just"/>
            <a:r>
              <a:rPr lang="ru-RU" sz="1000" dirty="0" smtClean="0"/>
              <a:t>Развитие предметной деятельности связано с условием культурных способов действия с различными предметами. Развиваются соотносящие и орудийные действия.</a:t>
            </a:r>
          </a:p>
          <a:p>
            <a:pPr algn="just"/>
            <a:r>
              <a:rPr lang="ru-RU" sz="1000" dirty="0" smtClean="0"/>
              <a:t>Умение выполнять орудийные действия развивает произвольность, преобразуя натуральные формы активности в культурные на основе предлагаемой взрослыми модели, которая выступает в качестве не только объекта для подражания, но и </a:t>
            </a:r>
            <a:r>
              <a:rPr lang="ru-RU" sz="1000" b="1" dirty="0" smtClean="0"/>
              <a:t>образца, регулирующего собственную активность ребёнка.</a:t>
            </a:r>
            <a:endParaRPr lang="ru-RU" sz="1000" dirty="0" smtClean="0"/>
          </a:p>
          <a:p>
            <a:pPr algn="just"/>
            <a:r>
              <a:rPr lang="ru-RU" sz="1000" dirty="0" smtClean="0"/>
              <a:t>В ходе совместной с взрослыми предметной деятельности </a:t>
            </a:r>
            <a:r>
              <a:rPr lang="ru-RU" sz="1000" b="1" dirty="0" smtClean="0"/>
              <a:t>продолжает развиваться понимание речи.</a:t>
            </a:r>
            <a:r>
              <a:rPr lang="ru-RU" sz="1000" dirty="0" smtClean="0"/>
              <a:t> Слово отделяется от ситуации и приобретает самостоятельное  значение. Дети продолжают осваивать названия окружающих предметов, учатся выполнять простые словесные просьбы взрослых в пределах видимой наглядной ситуации.</a:t>
            </a:r>
          </a:p>
          <a:p>
            <a:pPr algn="just"/>
            <a:r>
              <a:rPr lang="ru-RU" sz="1000" dirty="0" smtClean="0"/>
              <a:t>Количество понимаемых слов значительно возрастает. Совершенствуется регуляция поведения в результате обращения взрослых к ребёнку, который начинает понимать не только инструкцию, но и рассказ взрослых.</a:t>
            </a:r>
          </a:p>
          <a:p>
            <a:pPr algn="just"/>
            <a:r>
              <a:rPr lang="ru-RU" sz="1000" dirty="0" smtClean="0"/>
              <a:t>Интенсивно развивается активная речь детей. К трём годам они осваивают основные грамматические структуры, пытаются строить простые предложения, в разговоре с взрослыми используют практически все части речи. Активный словарь достигает примерно 1 000 – 1 500 слов.</a:t>
            </a:r>
          </a:p>
          <a:p>
            <a:pPr algn="just"/>
            <a:r>
              <a:rPr lang="ru-RU" sz="1000" dirty="0" smtClean="0"/>
              <a:t>К концу третьего года жизни </a:t>
            </a:r>
            <a:r>
              <a:rPr lang="ru-RU" sz="1000" b="1" dirty="0" smtClean="0"/>
              <a:t>речь становится средством общения ребёнка со сверстниками.</a:t>
            </a:r>
            <a:r>
              <a:rPr lang="ru-RU" sz="1000" dirty="0" smtClean="0"/>
              <a:t> В этом возрасте у детей формируются новые виды деятельности: игра, рисование, конструирование.</a:t>
            </a:r>
          </a:p>
          <a:p>
            <a:pPr algn="just"/>
            <a:r>
              <a:rPr lang="ru-RU" sz="1000" dirty="0" smtClean="0"/>
              <a:t>Игра носит процессуальный характер, главное в ней – действия, которые совершаются с игровыми предметами, приближёнными к реальности. </a:t>
            </a:r>
            <a:r>
              <a:rPr lang="ru-RU" sz="1000" b="1" dirty="0" smtClean="0"/>
              <a:t>В середине третьего года жизни появляются действия с предметами заместителями.</a:t>
            </a:r>
            <a:endParaRPr lang="ru-RU" sz="1000" dirty="0" smtClean="0"/>
          </a:p>
          <a:p>
            <a:pPr algn="just"/>
            <a:r>
              <a:rPr lang="ru-RU" sz="1000" dirty="0" smtClean="0"/>
              <a:t>Появление собственно изобразительной деятельности обусловлено тем, что ребёнок уже </a:t>
            </a:r>
            <a:r>
              <a:rPr lang="ru-RU" sz="1000" b="1" dirty="0" smtClean="0"/>
              <a:t>способен сформулировать намерение изобразить какой либо предмет. </a:t>
            </a:r>
            <a:r>
              <a:rPr lang="ru-RU" sz="1000" dirty="0" smtClean="0"/>
              <a:t>Типичным является изображение человека в виде «</a:t>
            </a:r>
            <a:r>
              <a:rPr lang="ru-RU" sz="1000" dirty="0" err="1" smtClean="0"/>
              <a:t>головонога</a:t>
            </a:r>
            <a:r>
              <a:rPr lang="ru-RU" sz="1000" dirty="0" smtClean="0"/>
              <a:t>» - окружности и отходящих от неё линий.</a:t>
            </a:r>
          </a:p>
          <a:p>
            <a:pPr algn="just"/>
            <a:r>
              <a:rPr lang="ru-RU" sz="1000" dirty="0" smtClean="0"/>
              <a:t>На третьем году жизни совершенствуются зрительные и слуховые ориентировки, что позволяет детям безошибочно выполнять ряд заданий: осуществлять выбор из 2-3 предметов по форме, величине и цвету; различать мелодии; петь.</a:t>
            </a:r>
          </a:p>
          <a:p>
            <a:pPr algn="just"/>
            <a:r>
              <a:rPr lang="ru-RU" sz="1000" b="1" dirty="0" smtClean="0"/>
              <a:t>Совершенствуется </a:t>
            </a:r>
            <a:r>
              <a:rPr lang="ru-RU" sz="1000" dirty="0" smtClean="0"/>
              <a:t>слуховое восприятие, прежде всего </a:t>
            </a:r>
            <a:r>
              <a:rPr lang="ru-RU" sz="1000" b="1" dirty="0" smtClean="0"/>
              <a:t>фонематический слух.</a:t>
            </a:r>
            <a:r>
              <a:rPr lang="ru-RU" sz="1000" dirty="0" smtClean="0"/>
              <a:t> К трём годам дети воспринимают все звуки родного языка, но произносят их с большими искажениями.</a:t>
            </a:r>
          </a:p>
          <a:p>
            <a:pPr algn="just"/>
            <a:r>
              <a:rPr lang="ru-RU" sz="1000" dirty="0" smtClean="0"/>
              <a:t>Основной формой мышления становится наглядно-действенное. Её особенность заключается в том, что возникающее в жизни ребёнка проблемные ситуации разрешаются путём реального действия с предметами.</a:t>
            </a:r>
          </a:p>
          <a:p>
            <a:pPr algn="just"/>
            <a:r>
              <a:rPr lang="ru-RU" sz="1000" dirty="0" smtClean="0"/>
              <a:t>Для детей этого возраста характерна неосознанность мотивов, импульсивность и зависимость чувств и желаний от ситуации. Дети легко заражаются эмоциональным состоянием сверстников. Однако в этот период </a:t>
            </a:r>
            <a:r>
              <a:rPr lang="ru-RU" sz="1000" b="1" dirty="0" smtClean="0"/>
              <a:t>начинает складываться и произвольность поведения</a:t>
            </a:r>
            <a:r>
              <a:rPr lang="ru-RU" sz="1000" dirty="0" smtClean="0"/>
              <a:t>. Она обусловлена развитием орудийных действий и речи. </a:t>
            </a:r>
          </a:p>
          <a:p>
            <a:pPr algn="just"/>
            <a:r>
              <a:rPr lang="ru-RU" sz="1000" dirty="0" smtClean="0"/>
              <a:t>У детей появляются чувства гордости и стыда, начинают формироваться элементы самосознания, связанные с идентификацией с именем и полом. Ранний возраст завершается кризисом  трёх лет. Ребёнок осознаёт себя как отдельного человека, отличного от взрослого. У него формируется образ Я. Кризис часто сопровождается рядом отрицательных проявлений: негативизмом, упрямством, нарушением общения со взрослым и др. Кризис может продолжаться от нескольких месяцев до двух лет.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14290"/>
            <a:ext cx="7467600" cy="654032"/>
          </a:xfrm>
        </p:spPr>
        <p:txBody>
          <a:bodyPr>
            <a:normAutofit/>
          </a:bodyPr>
          <a:lstStyle/>
          <a:p>
            <a:pPr lvl="1" algn="r" rtl="0">
              <a:spcBef>
                <a:spcPct val="0"/>
              </a:spcBef>
            </a:pPr>
            <a:r>
              <a:rPr lang="ru-RU" b="1" dirty="0">
                <a:solidFill>
                  <a:schemeClr val="tx1"/>
                </a:solidFill>
              </a:rPr>
              <a:t>Основные характеристики особенностей развития детей </a:t>
            </a:r>
            <a:r>
              <a:rPr lang="ru-RU" b="1" dirty="0" smtClean="0">
                <a:solidFill>
                  <a:schemeClr val="tx1"/>
                </a:solidFill>
              </a:rPr>
              <a:t>младшего дошкольного возраста</a:t>
            </a:r>
            <a:r>
              <a:rPr lang="ru-RU" b="1" dirty="0">
                <a:solidFill>
                  <a:schemeClr val="tx1"/>
                </a:solidFill>
              </a:rPr>
              <a:t> </a:t>
            </a:r>
            <a:r>
              <a:rPr lang="ru-RU" b="1" dirty="0" smtClean="0">
                <a:solidFill>
                  <a:schemeClr val="tx1"/>
                </a:solidFill>
              </a:rPr>
              <a:t>(от 3 до 4 лет)</a:t>
            </a:r>
            <a:endParaRPr lang="ru-RU" dirty="0"/>
          </a:p>
        </p:txBody>
      </p:sp>
      <p:sp>
        <p:nvSpPr>
          <p:cNvPr id="3" name="Содержимое 2"/>
          <p:cNvSpPr>
            <a:spLocks noGrp="1"/>
          </p:cNvSpPr>
          <p:nvPr>
            <p:ph idx="1"/>
          </p:nvPr>
        </p:nvSpPr>
        <p:spPr>
          <a:xfrm>
            <a:off x="214282" y="1000108"/>
            <a:ext cx="8786874" cy="5357850"/>
          </a:xfrm>
        </p:spPr>
        <p:txBody>
          <a:bodyPr>
            <a:normAutofit fontScale="40000" lnSpcReduction="20000"/>
          </a:bodyPr>
          <a:lstStyle/>
          <a:p>
            <a:pPr algn="just"/>
            <a:r>
              <a:rPr lang="ru-RU" dirty="0" smtClean="0"/>
              <a:t>В возрасте 3 – 4 лет ребёнок постепенно выходит за пределы семейного круга. Его общение становится вне ситуативным. Взрослый становится для ребёнка не только членом семьи, но и носителем определённой общественной функции. Желание ребёнка выполнять такую же функцию приводит к противоречию с его реальными  возможностями. Это противоречие разрешается через развитие </a:t>
            </a:r>
            <a:r>
              <a:rPr lang="ru-RU" b="1" dirty="0" smtClean="0"/>
              <a:t>игры, которая становится ведущим видом деятельности в дошкольном возрасте.</a:t>
            </a:r>
            <a:endParaRPr lang="ru-RU" dirty="0" smtClean="0"/>
          </a:p>
          <a:p>
            <a:pPr algn="just"/>
            <a:r>
              <a:rPr lang="ru-RU" dirty="0" smtClean="0"/>
              <a:t>Главной особенностью игры является её условность: выполнение одних действий с одними предметами предполагает их отнесённость к другим действиям с другими предметами. Основным содержанием игры младших дошкольников являются действия с игрушками и предметами-заместителями. Продолжительность игры небольшая. </a:t>
            </a:r>
          </a:p>
          <a:p>
            <a:pPr algn="just"/>
            <a:r>
              <a:rPr lang="ru-RU" dirty="0" smtClean="0"/>
              <a:t>Младшие дошкольники ограничиваются  игрой с одной-двумя ролями и простыми, неразвёрнутыми сюжетами. Игры с правилами в этом возрасте только начинают формироваться.</a:t>
            </a:r>
          </a:p>
          <a:p>
            <a:pPr algn="just"/>
            <a:r>
              <a:rPr lang="ru-RU" b="1" dirty="0" smtClean="0"/>
              <a:t>Изобразительная деятельность ребёнка  зависит от его представлений о предмете.</a:t>
            </a:r>
            <a:r>
              <a:rPr lang="ru-RU" dirty="0" smtClean="0"/>
              <a:t> В этом возрасте они только начинают формироваться. Графические образы бедны. У одних детей в изображениях отсутствуют детали, у других рисунки могут быть более детализированы. Дети уже могут использовать цвет.</a:t>
            </a:r>
          </a:p>
          <a:p>
            <a:pPr algn="just"/>
            <a:r>
              <a:rPr lang="ru-RU" b="1" dirty="0" smtClean="0"/>
              <a:t>Большое значение для развития мелкой моторики имеет лепка</a:t>
            </a:r>
            <a:r>
              <a:rPr lang="ru-RU" dirty="0" smtClean="0"/>
              <a:t>. Младшие дошкольники способны под руководством взрослого вылепить простые предметы.</a:t>
            </a:r>
          </a:p>
          <a:p>
            <a:pPr algn="just"/>
            <a:r>
              <a:rPr lang="ru-RU" dirty="0" smtClean="0"/>
              <a:t>Известно, что аппликация оказывает положительное влияние на развитие восприятия. В этом возрасте детям доступны простейшие виды аппликации.</a:t>
            </a:r>
          </a:p>
          <a:p>
            <a:pPr algn="just"/>
            <a:r>
              <a:rPr lang="ru-RU" dirty="0" smtClean="0"/>
              <a:t>Конструктивная деятельность в младшем дошкольном возрасте ограничена возведением несложных построек по образцу и по замыслу.</a:t>
            </a:r>
          </a:p>
          <a:p>
            <a:pPr algn="just"/>
            <a:r>
              <a:rPr lang="ru-RU" dirty="0" smtClean="0"/>
              <a:t>В младшем дошкольном возрасте развивается персептивная деятельность. Дети от использования </a:t>
            </a:r>
            <a:r>
              <a:rPr lang="ru-RU" dirty="0" err="1" smtClean="0"/>
              <a:t>предэталонов</a:t>
            </a:r>
            <a:r>
              <a:rPr lang="ru-RU" dirty="0" smtClean="0"/>
              <a:t> – индивидуальных единиц	 восприятия – переходя к сенсорным эталонам – культурно-выработанным средствам восприятия. К концу младшего дошкольного возраста дети могут воспринимать  от 5 и более форм предметов и до 7 и более цветов, способны дифференцировать  предметы по величине, ориентироваться в пространстве группы детского сада, а при определённой организации образовательного процесса – и в помещении всего дошкольного учреждения.</a:t>
            </a:r>
          </a:p>
          <a:p>
            <a:pPr algn="just"/>
            <a:r>
              <a:rPr lang="ru-RU" dirty="0" smtClean="0"/>
              <a:t>Развиваются память и внимание. По просьбе взрослого дети могут запомнить 3 – 4 слова и 5 – 6 названий предметов. К концу младшего дошкольного возраста они способны запомнить значительные отрывки из любимых произведений.</a:t>
            </a:r>
          </a:p>
          <a:p>
            <a:pPr algn="just"/>
            <a:r>
              <a:rPr lang="ru-RU" dirty="0" smtClean="0"/>
              <a:t>Продолжает развиваться наглядно-действенное мышление. При этом преобразования ситуаций в ряде случаев осуществляются на основе целенаправленных проб с учётом желаемого результата. </a:t>
            </a:r>
            <a:r>
              <a:rPr lang="ru-RU" b="1" dirty="0" smtClean="0"/>
              <a:t>Дошкольники способны установить некоторые скрытые связи и отношения между предметами.</a:t>
            </a:r>
            <a:endParaRPr lang="ru-RU" dirty="0" smtClean="0"/>
          </a:p>
          <a:p>
            <a:pPr algn="just"/>
            <a:r>
              <a:rPr lang="ru-RU" dirty="0" smtClean="0"/>
              <a:t>В младшем дошкольном возрасте начинает развиваться воображение, которое особенно наглядно проявляется в игре, когда одни объекты выступают в качестве заместителей других.</a:t>
            </a:r>
          </a:p>
          <a:p>
            <a:pPr algn="just"/>
            <a:r>
              <a:rPr lang="ru-RU" dirty="0" smtClean="0"/>
              <a:t>Взаимоотношения детей ярко проявляются в игровой деятельности. Они скорее </a:t>
            </a:r>
            <a:r>
              <a:rPr lang="ru-RU" b="1" dirty="0" smtClean="0"/>
              <a:t>играют радом, чем активно вступают во взаимодействие</a:t>
            </a:r>
            <a:r>
              <a:rPr lang="ru-RU" dirty="0" smtClean="0"/>
              <a:t>. Однако уже в этом возрасте могут наблюдаться устойчивые избирательные взаимоотношения. Конфликты между детьми возникают преимущественно по поводу игрушек. </a:t>
            </a:r>
            <a:r>
              <a:rPr lang="ru-RU" b="1" dirty="0" smtClean="0"/>
              <a:t>Положение ребёнка в группе сверстников во многом определяется мнением воспитателя</a:t>
            </a:r>
            <a:r>
              <a:rPr lang="ru-RU" dirty="0" smtClean="0"/>
              <a:t>.</a:t>
            </a:r>
          </a:p>
          <a:p>
            <a:pPr algn="just"/>
            <a:r>
              <a:rPr lang="ru-RU" dirty="0" smtClean="0"/>
              <a:t>В младшем дошкольном возрасте можно наблюдать соподчинение мотивов поведения в относительно простых ситуациях. Сознательное управление поведением только начинает складываться; во многом </a:t>
            </a:r>
            <a:r>
              <a:rPr lang="ru-RU" b="1" dirty="0" smtClean="0"/>
              <a:t>поведение ребёнка ещё ситуативное. </a:t>
            </a:r>
            <a:endParaRPr lang="ru-RU" dirty="0" smtClean="0"/>
          </a:p>
          <a:p>
            <a:pPr algn="just"/>
            <a:r>
              <a:rPr lang="ru-RU" dirty="0" smtClean="0"/>
              <a:t>Вместе с тем можно наблюдать и случаи ограничения собственных побуждений самим ребёнком, сопровождаемые словесными указаниями. Начинает развиваться самооценка, при этом дети в значительной мере ориентируются на оценку воспитателя. Продолжает развиваться также их половая идентификация, что проявляется в характере выбираемых игрушек и сюжетов.</a:t>
            </a:r>
          </a:p>
          <a:p>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214290"/>
            <a:ext cx="6824658" cy="439718"/>
          </a:xfrm>
        </p:spPr>
        <p:txBody>
          <a:bodyPr>
            <a:normAutofit fontScale="90000"/>
          </a:bodyPr>
          <a:lstStyle/>
          <a:p>
            <a:pPr lvl="1" algn="r" rtl="0">
              <a:spcBef>
                <a:spcPct val="0"/>
              </a:spcBef>
            </a:pPr>
            <a:r>
              <a:rPr lang="ru-RU" b="1" dirty="0">
                <a:solidFill>
                  <a:schemeClr val="tx1"/>
                </a:solidFill>
              </a:rPr>
              <a:t>Основные характеристики особенностей развития детей </a:t>
            </a:r>
            <a:r>
              <a:rPr lang="ru-RU" b="1" dirty="0" smtClean="0">
                <a:solidFill>
                  <a:schemeClr val="tx1"/>
                </a:solidFill>
              </a:rPr>
              <a:t/>
            </a:r>
            <a:br>
              <a:rPr lang="ru-RU" b="1" dirty="0" smtClean="0">
                <a:solidFill>
                  <a:schemeClr val="tx1"/>
                </a:solidFill>
              </a:rPr>
            </a:br>
            <a:r>
              <a:rPr lang="ru-RU" b="1" dirty="0" smtClean="0">
                <a:solidFill>
                  <a:schemeClr val="tx1"/>
                </a:solidFill>
              </a:rPr>
              <a:t>среднего </a:t>
            </a:r>
            <a:r>
              <a:rPr lang="ru-RU" b="1" dirty="0">
                <a:solidFill>
                  <a:schemeClr val="tx1"/>
                </a:solidFill>
              </a:rPr>
              <a:t>дошкольного </a:t>
            </a:r>
            <a:r>
              <a:rPr lang="ru-RU" b="1" dirty="0" smtClean="0">
                <a:solidFill>
                  <a:schemeClr val="tx1"/>
                </a:solidFill>
              </a:rPr>
              <a:t>возраста (от 4 до 5 лет).</a:t>
            </a:r>
            <a:endParaRPr lang="ru-RU" dirty="0"/>
          </a:p>
        </p:txBody>
      </p:sp>
      <p:sp>
        <p:nvSpPr>
          <p:cNvPr id="3" name="Содержимое 2"/>
          <p:cNvSpPr>
            <a:spLocks noGrp="1"/>
          </p:cNvSpPr>
          <p:nvPr>
            <p:ph idx="1"/>
          </p:nvPr>
        </p:nvSpPr>
        <p:spPr>
          <a:xfrm>
            <a:off x="142844" y="714332"/>
            <a:ext cx="8786874" cy="6143668"/>
          </a:xfrm>
        </p:spPr>
        <p:txBody>
          <a:bodyPr>
            <a:normAutofit fontScale="25000" lnSpcReduction="20000"/>
          </a:bodyPr>
          <a:lstStyle/>
          <a:p>
            <a:pPr algn="just"/>
            <a:r>
              <a:rPr lang="ru-RU" sz="4000" b="1" dirty="0" smtClean="0"/>
              <a:t>В игровой деятельности </a:t>
            </a:r>
            <a:r>
              <a:rPr lang="ru-RU" sz="4000" dirty="0" smtClean="0"/>
              <a:t>детей среднего дошкольного возраста</a:t>
            </a:r>
            <a:r>
              <a:rPr lang="ru-RU" sz="4000" b="1" dirty="0" smtClean="0"/>
              <a:t> появляются ролевые взаимодействия. </a:t>
            </a:r>
            <a:r>
              <a:rPr lang="ru-RU" sz="4000" dirty="0" smtClean="0"/>
              <a:t>Они указывают на то, что дошкольники начинают отделять себя от принятой роли. В процессе игры роли могут меняться  не ради них самих, а ради смысла игры. </a:t>
            </a:r>
            <a:r>
              <a:rPr lang="ru-RU" sz="4000" b="1" dirty="0" smtClean="0"/>
              <a:t>Происходит разделение игровых и реальных взаимодействий детей.</a:t>
            </a:r>
            <a:endParaRPr lang="ru-RU" sz="4000" dirty="0" smtClean="0"/>
          </a:p>
          <a:p>
            <a:pPr algn="just"/>
            <a:r>
              <a:rPr lang="ru-RU" sz="4000" dirty="0" smtClean="0"/>
              <a:t>Значительное развитие получает изобразительная деятельность. Рисунок становится предметным и детализированным. Графическое изображение человека характеризуется наличием туловища, глаз, рта, носа, волос, иногда одежды и её деталей. </a:t>
            </a:r>
            <a:r>
              <a:rPr lang="ru-RU" sz="4000" b="1" dirty="0" smtClean="0"/>
              <a:t>Совершенствуется техническая сторона изобразительной деятельности.</a:t>
            </a:r>
            <a:r>
              <a:rPr lang="ru-RU" sz="4000" dirty="0" smtClean="0"/>
              <a:t> Дети могут рисовать основные геометрические фигуры, вырезать ножницами, наклеивать изображения на бумагу и т.д.</a:t>
            </a:r>
          </a:p>
          <a:p>
            <a:pPr algn="just"/>
            <a:r>
              <a:rPr lang="ru-RU" sz="4000" dirty="0" smtClean="0"/>
              <a:t>Усложняется конструирование. Постройки могут включать 5 – 6 деталей. Формируются навыки конструирования по собственному замыслу, а также планирование последовательности действий.</a:t>
            </a:r>
          </a:p>
          <a:p>
            <a:pPr algn="just"/>
            <a:r>
              <a:rPr lang="ru-RU" sz="4000" b="1" dirty="0" smtClean="0"/>
              <a:t>Двигательная сфера ребёнка характеризуется позитивными изменениями мелкой и крупной моторики. </a:t>
            </a:r>
            <a:r>
              <a:rPr lang="ru-RU" sz="4000" dirty="0" smtClean="0"/>
              <a:t>Развиваются ловкость, координация движений. Дети в этом возрасте лучше, чем младшие дошкольники, удерживают равновесие, перешагивают через небольшие преграды. Усложняются игры с мячом.</a:t>
            </a:r>
          </a:p>
          <a:p>
            <a:pPr algn="just"/>
            <a:r>
              <a:rPr lang="ru-RU" sz="4000" dirty="0" smtClean="0"/>
              <a:t>К концу  среднего дошкольного возраста восприятие детей становится более развитым. Они оказываются способными называть форму, на которую похож тот или иной предмет. Могут вычленять в сложных объектах простые формы и из простых форм воссоздавать сложные объекты. Дети способны упорядочить группы предметов по сенсорному признаку – величине, цвету; выделить такие параметры, как высота, длина и ширина. Совершенствуется ориентация в пространстве.</a:t>
            </a:r>
          </a:p>
          <a:p>
            <a:pPr algn="just"/>
            <a:r>
              <a:rPr lang="ru-RU" sz="4000" dirty="0" smtClean="0"/>
              <a:t>Возрастает объём памяти. Дети запоминают до 7 – 8 названий предметов. Начинает складываться произвольное внимание: дети способны принять задачу на запоминание, помнят поручения взрослых, могут выучить небольшое стихотворение и т.д.</a:t>
            </a:r>
          </a:p>
          <a:p>
            <a:pPr algn="just"/>
            <a:r>
              <a:rPr lang="ru-RU" sz="4000" dirty="0" smtClean="0"/>
              <a:t>Начинает развиваться образное мышление. Дети оказываются способными использовать простые схематизированные изображения для решения несложных задач.  Дошкольники могут строить по схеме, решать лабиринтные задачи. Развивается предвосхищение. На основе пространственного расположения объектов дети могут сказать, что произойдёт в результате их взаимодействия. Однако  при этом им трудно встать на позицию другого наблюдателя и во внутреннем плане совершить мысленное преобразование образа.</a:t>
            </a:r>
          </a:p>
          <a:p>
            <a:pPr algn="just"/>
            <a:r>
              <a:rPr lang="ru-RU" sz="4000" dirty="0" smtClean="0"/>
              <a:t>Для детей этого возраста особенно характерны известные феномены Ж.Пиаже: сохранение количества, объёма и величины. Например, если им предъявить три чёрных кружка из бумаги и семь белых кружков из бумаги и спросить: «Каких кружков больше – чёрных или белых?», большинство ответят, что белых больше. Но если спросить: «Каких больше – белых или бумажных?», ответ будет таким же – больше белых.</a:t>
            </a:r>
          </a:p>
          <a:p>
            <a:pPr algn="just"/>
            <a:r>
              <a:rPr lang="ru-RU" sz="4000" dirty="0" smtClean="0"/>
              <a:t>Продолжает развиваться воображение. Формируются такие его особенности, как оригинальность и произвольность. Дети могут самостоятельно придумать небольшую сказку на заданную тему.</a:t>
            </a:r>
          </a:p>
          <a:p>
            <a:pPr algn="just"/>
            <a:r>
              <a:rPr lang="ru-RU" sz="4000" dirty="0" smtClean="0"/>
              <a:t>Увеличивается устойчивость внимания. Ребёнку оказывается доступной сосредоточенная деятельность в течение 15 – 20 минут. Он способен удерживать в памяти при выполнении каких-либо действий несложное условие. </a:t>
            </a:r>
          </a:p>
          <a:p>
            <a:pPr algn="just"/>
            <a:r>
              <a:rPr lang="ru-RU" sz="4000" dirty="0" smtClean="0"/>
              <a:t>В среднем дошкольном возрасте улучшается произношение звуков и дикция. Речь становится предметом активности детей. Они удачно имитируют голоса животных, интонацию выделяют речь тех или иных персонажей. Интерес вызывают ритмическая структура речи, рифмы.</a:t>
            </a:r>
          </a:p>
          <a:p>
            <a:pPr algn="just"/>
            <a:r>
              <a:rPr lang="ru-RU" sz="4000" dirty="0" smtClean="0"/>
              <a:t>Развивается грамматическая сторона речи. Дошкольники  занимаются словотворчеством на основе грамматических правил. Речь детей при взаимодействии друг с другом носит ситуативный характер, а при общении со взрослыми становится вне ситуативной.</a:t>
            </a:r>
          </a:p>
          <a:p>
            <a:pPr algn="just"/>
            <a:r>
              <a:rPr lang="ru-RU" sz="4000" b="1" dirty="0" smtClean="0"/>
              <a:t>Изменяется содержание общения ребёнка и взрослого</a:t>
            </a:r>
            <a:r>
              <a:rPr lang="ru-RU" sz="4000" dirty="0" smtClean="0"/>
              <a:t>. Оно выходит за пределы конкретной ситуации, в которой оказывается ребёнок. Ведущим становится познавательный мотив. Информация, которую ребёнок получает в процессе общения, может быть сложной и трудной для понимания, но она вызывает у него интерес.</a:t>
            </a:r>
          </a:p>
          <a:p>
            <a:pPr algn="just"/>
            <a:r>
              <a:rPr lang="ru-RU" sz="4000" dirty="0" smtClean="0"/>
              <a:t>У детей формируется потребность в уважении со стороны взрослого, для них оказывается чрезвычайно важной его похвала. Это приводит к их повышенной обидчивости на замечания. </a:t>
            </a:r>
            <a:r>
              <a:rPr lang="ru-RU" sz="4000" b="1" dirty="0" smtClean="0"/>
              <a:t>Повышенная обидчивость представляет собой возрастной феномен.</a:t>
            </a:r>
            <a:endParaRPr lang="ru-RU" sz="4000" dirty="0" smtClean="0"/>
          </a:p>
          <a:p>
            <a:pPr algn="just"/>
            <a:r>
              <a:rPr lang="ru-RU" sz="4000" dirty="0" smtClean="0"/>
              <a:t>Взаимоотношения со сверстниками характеризуются избирательностью, которая выражается в предпочтении одних детей другим. Появляются постоянные партнёры по играм. В группах начинают выделяться лидеры. Появляются </a:t>
            </a:r>
            <a:r>
              <a:rPr lang="ru-RU" sz="4000" dirty="0" err="1" smtClean="0"/>
              <a:t>конкурентность</a:t>
            </a:r>
            <a:r>
              <a:rPr lang="ru-RU" sz="4000" dirty="0" smtClean="0"/>
              <a:t>, </a:t>
            </a:r>
            <a:r>
              <a:rPr lang="ru-RU" sz="4000" dirty="0" err="1" smtClean="0"/>
              <a:t>соревновательность</a:t>
            </a:r>
            <a:r>
              <a:rPr lang="ru-RU" sz="4000" dirty="0" smtClean="0"/>
              <a:t>. Последняя важна для сравнения себя с  другим, что ведёт к развитию образа Я ребёнка, его детализации. Основные достижения возраста связаны с развитием игровой деятельности; появлением ролевых и реальных взаимодействий; с развитием изобразительной деятельности; конструированием по замыслу, планированием;  совершенствованием восприятия, развитием образного мышления и воображения, </a:t>
            </a:r>
            <a:r>
              <a:rPr lang="ru-RU" sz="4000" dirty="0" err="1" smtClean="0"/>
              <a:t>эгоцентричностью</a:t>
            </a:r>
            <a:r>
              <a:rPr lang="ru-RU" sz="4000" dirty="0" smtClean="0"/>
              <a:t> познавательной позиции; развитием памяти, внимания, речи, познавательной мотивации, совершенствования восприятия; формированием потребности в уважении со стороны взрослого, появлением обидчивости, </a:t>
            </a:r>
            <a:r>
              <a:rPr lang="ru-RU" sz="4000" dirty="0" err="1" smtClean="0"/>
              <a:t>конкурентности</a:t>
            </a:r>
            <a:r>
              <a:rPr lang="ru-RU" sz="4000" dirty="0" smtClean="0"/>
              <a:t>, </a:t>
            </a:r>
            <a:r>
              <a:rPr lang="ru-RU" sz="4000" dirty="0" err="1" smtClean="0"/>
              <a:t>соревновательности</a:t>
            </a:r>
            <a:r>
              <a:rPr lang="ru-RU" sz="4000" dirty="0" smtClean="0"/>
              <a:t> со сверстниками, дальнейшим развитием образа Я ребёнка, его детализацией.</a:t>
            </a:r>
          </a:p>
          <a:p>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142852"/>
            <a:ext cx="7286676" cy="500066"/>
          </a:xfrm>
        </p:spPr>
        <p:txBody>
          <a:bodyPr>
            <a:normAutofit/>
          </a:bodyPr>
          <a:lstStyle/>
          <a:p>
            <a:pPr lvl="1" algn="r" rtl="0">
              <a:spcBef>
                <a:spcPct val="0"/>
              </a:spcBef>
            </a:pPr>
            <a:r>
              <a:rPr lang="ru-RU" sz="1400" b="1" dirty="0">
                <a:solidFill>
                  <a:schemeClr val="tx1"/>
                </a:solidFill>
              </a:rPr>
              <a:t>Основные характеристики особенностей развития детей </a:t>
            </a:r>
            <a:r>
              <a:rPr lang="ru-RU" sz="1400" b="1" dirty="0" smtClean="0">
                <a:solidFill>
                  <a:schemeClr val="tx1"/>
                </a:solidFill>
              </a:rPr>
              <a:t/>
            </a:r>
            <a:br>
              <a:rPr lang="ru-RU" sz="1400" b="1" dirty="0" smtClean="0">
                <a:solidFill>
                  <a:schemeClr val="tx1"/>
                </a:solidFill>
              </a:rPr>
            </a:br>
            <a:r>
              <a:rPr lang="ru-RU" sz="1400" b="1" dirty="0" smtClean="0">
                <a:solidFill>
                  <a:schemeClr val="tx1"/>
                </a:solidFill>
              </a:rPr>
              <a:t>старшего </a:t>
            </a:r>
            <a:r>
              <a:rPr lang="ru-RU" sz="1400" b="1" dirty="0" smtClean="0">
                <a:solidFill>
                  <a:schemeClr val="tx1"/>
                </a:solidFill>
              </a:rPr>
              <a:t>дошкольного возраста (от 5 до 6 лет).</a:t>
            </a:r>
            <a:endParaRPr lang="ru-RU" sz="1400" dirty="0"/>
          </a:p>
        </p:txBody>
      </p:sp>
      <p:sp>
        <p:nvSpPr>
          <p:cNvPr id="3" name="Содержимое 2"/>
          <p:cNvSpPr>
            <a:spLocks noGrp="1"/>
          </p:cNvSpPr>
          <p:nvPr>
            <p:ph idx="1"/>
          </p:nvPr>
        </p:nvSpPr>
        <p:spPr>
          <a:xfrm>
            <a:off x="142844" y="857232"/>
            <a:ext cx="8786874" cy="5357874"/>
          </a:xfrm>
        </p:spPr>
        <p:txBody>
          <a:bodyPr>
            <a:normAutofit fontScale="25000" lnSpcReduction="20000"/>
          </a:bodyPr>
          <a:lstStyle/>
          <a:p>
            <a:pPr algn="just"/>
            <a:r>
              <a:rPr lang="ru-RU" sz="3200" dirty="0" smtClean="0"/>
              <a:t>Дети шестого года жизни уже </a:t>
            </a:r>
            <a:r>
              <a:rPr lang="ru-RU" sz="3200" b="1" dirty="0" smtClean="0"/>
              <a:t>могут распределять роли до начала игры и строить своё поведение, придерживаясь роли.</a:t>
            </a:r>
            <a:r>
              <a:rPr lang="ru-RU" sz="3200" dirty="0" smtClean="0"/>
              <a:t> Игровое взаимодействие сопровождается речью, соответствующей и по содержанию, и интонационно взятой роли. Речь, сопровождающая реальные отношения детей, отличается от ролевой речи. </a:t>
            </a:r>
          </a:p>
          <a:p>
            <a:pPr algn="just"/>
            <a:r>
              <a:rPr lang="ru-RU" sz="3200" dirty="0" smtClean="0"/>
              <a:t>Дети начинают осваивать социальные отношения и понимать подчинённость позиций в различных видах деятельности взрослых, одни роли становятся для них более привлекательными, чем другие. При распределении ролей могут возникать конфликты, связанные с субординацией ролевого поведения. Наблюдается организация игрового пространства, в котором выделяются смысловой «центр» и «периферия». (В игре «Больница» таким центром оказывается кабинет врача, в игре «Парикмахерская» - зал стрижки, а зал ожидания выступает в качестве периферии игрового пространства). Действия детей в играх становятся разнообразными.</a:t>
            </a:r>
          </a:p>
          <a:p>
            <a:pPr algn="just"/>
            <a:r>
              <a:rPr lang="ru-RU" sz="3200" dirty="0" smtClean="0"/>
              <a:t>Развивается изобразительная деятельность детей. Это возраст наиболее активного рисования. В течение года дети способны создать до двух тысяч рисунков. Рисунки могут быть самыми разными по содержанию: это и жизненные впечатления детей, и воображаемые ситуации, и иллюстрации к фильмам и книгам. Обычно рисунки представляют собой схематичные изображения различных объектов, но могут отличаться оригинальностью композиционного решения, передавать статичные и динамичные отношения. Рисунки приобретают сюжетный характер; достаточно часто встречаются многократно повторяющиеся сюжеты с небольшими или, напротив, существенными изменениями. Изображение человека становится более детализированным и пропорциональным. По рисунку можно судить о половой принадлежности и эмоциональном состоянии изображённого человека.</a:t>
            </a:r>
          </a:p>
          <a:p>
            <a:pPr algn="just"/>
            <a:r>
              <a:rPr lang="ru-RU" sz="3200" dirty="0" smtClean="0"/>
              <a:t>Конструирование характеризуется умением анализировать условия, в которых протекает эта деятельность. Дети используют и называют различные детали деревянного конструктора. Могут заменить детали постройки в зависимости от имеющегося материала. Овладевают обобщённым способом обследования образца. Дети способны выделять основные части  предполагаемой постройки. </a:t>
            </a:r>
            <a:r>
              <a:rPr lang="ru-RU" sz="3200" b="1" dirty="0" smtClean="0"/>
              <a:t>Конструктивная деятельность может осуществляться на основе схемы, по замыслу и по условиям</a:t>
            </a:r>
            <a:r>
              <a:rPr lang="ru-RU" sz="3200" dirty="0" smtClean="0"/>
              <a:t>. Появляется конструирование в ходе совместной деятельности.</a:t>
            </a:r>
          </a:p>
          <a:p>
            <a:pPr algn="just"/>
            <a:r>
              <a:rPr lang="ru-RU" sz="3200" dirty="0" smtClean="0"/>
              <a:t>Дети могут конструировать из бумаги, складывая её в несколько раз (два, четыре, шесть сгибаний); из природного материала. Они осваивают два способа конструирования: 1) от природного материала к художественному образу (в этом случае ребёнок «достраивает» природный материал до целостного образа, дополняя его различными деталями); 2) от художественного образа к природному материалу (в этом случае ребёнок подбирает необходимый материал, для того чтобы воплотить образ).</a:t>
            </a:r>
          </a:p>
          <a:p>
            <a:pPr algn="just"/>
            <a:r>
              <a:rPr lang="ru-RU" sz="3200" dirty="0" smtClean="0"/>
              <a:t>Продолжает совершенствоваться восприятие цвета и их оттенки, но и промежуточные цветовые оттенки; форму прямоугольников, овалов, треугольников. Воспринимают величину объектов, легко выстраивают в ряд – по возрастанию или убыванию – до 10 различных предметов.</a:t>
            </a:r>
          </a:p>
          <a:p>
            <a:pPr algn="just"/>
            <a:r>
              <a:rPr lang="ru-RU" sz="3200" dirty="0" smtClean="0"/>
              <a:t>Однако дети могут испытывать трудности при анализе пространственного положения объектов, если сталкиваются с несоответствием формы и их пространственного расположения. Это свидетельствует о том, что в различных ситуациях восприятие представляет для дошкольников известные сложности, особенно если они должны одновременно учитывать несколько различных и при этом противоположных признаков.</a:t>
            </a:r>
          </a:p>
          <a:p>
            <a:pPr algn="just"/>
            <a:r>
              <a:rPr lang="ru-RU" sz="3200" dirty="0" smtClean="0"/>
              <a:t>В старшем дошкольном возрасте продолжает развиваться образное мышление. Дети способны не только решить задачу в наглядном плане, но и совершить преобразования объекта, указать, в какой последовательности объекты вступят во взаимодействие, и т.д. Однако подобные решения окажутся правильными только в том случае, если дети будут применять адекватные мыслительные средства. Среди них можно выделить схематизированные представления, которые возникают в процессе наглядного моделирования; комплексные представления, отражающие представления детей о системе  признаков, которыми могут обладать объекты, а также представления, отражающие стадии преобразования различных объектов и явлений (представления о цикличности изменений):  представления о смене времён года, дня и ночи, об увеличении и уменьшении объектов в результате различных воздействий, представления о развитии и т.д.</a:t>
            </a:r>
          </a:p>
          <a:p>
            <a:pPr algn="just"/>
            <a:r>
              <a:rPr lang="ru-RU" sz="3200" dirty="0" smtClean="0"/>
              <a:t>Кроме того, </a:t>
            </a:r>
            <a:r>
              <a:rPr lang="ru-RU" sz="3200" b="1" dirty="0" smtClean="0"/>
              <a:t>продолжают совершенствоваться обобщения, что является основой словесно логического мышления. </a:t>
            </a:r>
            <a:r>
              <a:rPr lang="ru-RU" sz="3200" dirty="0" smtClean="0"/>
              <a:t>В дошкольном возрасте у детей ещё отсутствуют представления о классах объектов. Дети группируют объекты по признакам, которые могут изменяться, однако начинают формироваться операции логического сложения и умножения классов. Так, например,  старшие дошкольники при группировке объектов могут учитывать два признака: цвет и форму (материал) и т.д.</a:t>
            </a:r>
          </a:p>
          <a:p>
            <a:pPr algn="just"/>
            <a:r>
              <a:rPr lang="ru-RU" sz="3200" dirty="0" smtClean="0"/>
              <a:t>Как показали исследования отечественных психологов, дети старшего дошкольного возраста способны рассуждать и давать адекватные причинные объяснения, если анализируемые отношения не выходят за пределы их наглядного опыта. </a:t>
            </a:r>
          </a:p>
          <a:p>
            <a:pPr algn="just"/>
            <a:r>
              <a:rPr lang="ru-RU" sz="3200" dirty="0" smtClean="0"/>
              <a:t>Развитие воображения в этом возрасте позволяет детям сочинять достаточно оригинальные и последовательно разворачивающиеся истории. Воображение будет </a:t>
            </a:r>
            <a:r>
              <a:rPr lang="ru-RU" sz="3200" b="1" dirty="0" smtClean="0"/>
              <a:t>активно развиваться лишь при условии проведения специальной работы по его активизации</a:t>
            </a:r>
            <a:r>
              <a:rPr lang="ru-RU" sz="3200" dirty="0" smtClean="0"/>
              <a:t>.</a:t>
            </a:r>
          </a:p>
          <a:p>
            <a:pPr algn="just"/>
            <a:r>
              <a:rPr lang="ru-RU" sz="3200" dirty="0" smtClean="0"/>
              <a:t>Продолжают развиваться устойчивость, распределение, переключаемость внимания. Наблюдается переход от непроизвольного к произвольному вниманию.</a:t>
            </a:r>
          </a:p>
          <a:p>
            <a:pPr algn="just"/>
            <a:r>
              <a:rPr lang="ru-RU" sz="3200" dirty="0" smtClean="0"/>
              <a:t>Продолжает совершенствоваться речь, в том числе её звуковая сторона. Дети могут правильно воспроизводить шипящие, свистящие и сонорные звуки. Развивается фонематический слух, интонационная выразительность речи при чтении стихов в сюжетно-ролевой игре и в повседневной жизни.</a:t>
            </a:r>
          </a:p>
          <a:p>
            <a:pPr algn="just"/>
            <a:r>
              <a:rPr lang="ru-RU" sz="3200" dirty="0" smtClean="0"/>
              <a:t>Совершенствуется грамматический строй речи. Дети используют практически все части речи, активно занимаются словотворчеством. Богаче становится лексика: активно используются синонимы и антонимы.</a:t>
            </a:r>
          </a:p>
          <a:p>
            <a:pPr algn="just"/>
            <a:r>
              <a:rPr lang="ru-RU" sz="3200" dirty="0" smtClean="0"/>
              <a:t>Развивается связная речь. Дети могут пересказывать, рассказывать по картинке, передавая не только главное, но и детали.</a:t>
            </a:r>
          </a:p>
          <a:p>
            <a:pPr algn="just"/>
            <a:r>
              <a:rPr lang="ru-RU" sz="3200" dirty="0" smtClean="0"/>
              <a:t>Достижения этого возраста характеризуются распределением ролей в игровой деятельности; структурированием игрового пространства; дальнейшим развитием изобразительной деятельности, отличающейся высокой продуктивностью; применением в конструировании обобщённого способа обследования образца; усвоением обобщённых способов изображения предметов одинаковой формы.</a:t>
            </a:r>
          </a:p>
          <a:p>
            <a:pPr algn="just"/>
            <a:r>
              <a:rPr lang="ru-RU" sz="3200" dirty="0" smtClean="0"/>
              <a:t>Восприятие в этом возрасте характеризуется анализом сложных форм объектов; развитие мышления сопровождается освоением мыслительных средств (схематизированные представления, комплексные представления, представления о цикличности изменений); развиваются умение обобщать, причинное мышление, воображение, произвольное внимание, речь, образ Я.</a:t>
            </a:r>
          </a:p>
          <a:p>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214290"/>
            <a:ext cx="6643734" cy="439718"/>
          </a:xfrm>
        </p:spPr>
        <p:txBody>
          <a:bodyPr>
            <a:normAutofit fontScale="90000"/>
          </a:bodyPr>
          <a:lstStyle/>
          <a:p>
            <a:pPr lvl="1" algn="r" rtl="0">
              <a:spcBef>
                <a:spcPct val="0"/>
              </a:spcBef>
            </a:pPr>
            <a:r>
              <a:rPr lang="ru-RU" sz="1400" b="1" dirty="0">
                <a:solidFill>
                  <a:schemeClr val="tx1"/>
                </a:solidFill>
              </a:rPr>
              <a:t>Основные характеристики особенностей развития детей </a:t>
            </a:r>
            <a:r>
              <a:rPr lang="ru-RU" sz="1400" b="1" dirty="0" smtClean="0">
                <a:solidFill>
                  <a:schemeClr val="tx1"/>
                </a:solidFill>
              </a:rPr>
              <a:t/>
            </a:r>
            <a:br>
              <a:rPr lang="ru-RU" sz="1400" b="1" dirty="0" smtClean="0">
                <a:solidFill>
                  <a:schemeClr val="tx1"/>
                </a:solidFill>
              </a:rPr>
            </a:br>
            <a:r>
              <a:rPr lang="ru-RU" sz="1400" b="1" dirty="0" smtClean="0">
                <a:solidFill>
                  <a:schemeClr val="tx1"/>
                </a:solidFill>
              </a:rPr>
              <a:t>старшего </a:t>
            </a:r>
            <a:r>
              <a:rPr lang="ru-RU" sz="1400" b="1" dirty="0" smtClean="0">
                <a:solidFill>
                  <a:schemeClr val="tx1"/>
                </a:solidFill>
              </a:rPr>
              <a:t>дошкольного возраста (от 6 до 7 лет).</a:t>
            </a:r>
            <a:endParaRPr lang="ru-RU" sz="1400" dirty="0"/>
          </a:p>
        </p:txBody>
      </p:sp>
      <p:sp>
        <p:nvSpPr>
          <p:cNvPr id="3" name="Содержимое 2"/>
          <p:cNvSpPr>
            <a:spLocks noGrp="1"/>
          </p:cNvSpPr>
          <p:nvPr>
            <p:ph idx="1"/>
          </p:nvPr>
        </p:nvSpPr>
        <p:spPr>
          <a:xfrm>
            <a:off x="142844" y="714332"/>
            <a:ext cx="8786874" cy="6143668"/>
          </a:xfrm>
        </p:spPr>
        <p:txBody>
          <a:bodyPr>
            <a:noAutofit/>
          </a:bodyPr>
          <a:lstStyle/>
          <a:p>
            <a:pPr algn="just"/>
            <a:r>
              <a:rPr lang="ru-RU" sz="850" dirty="0" smtClean="0"/>
              <a:t>В сюжетно-ролевых играх дети подготовительной к школе группы </a:t>
            </a:r>
            <a:r>
              <a:rPr lang="ru-RU" sz="850" b="1" dirty="0" smtClean="0"/>
              <a:t>начинают осваивать сложные взаимодействия людей, </a:t>
            </a:r>
            <a:r>
              <a:rPr lang="ru-RU" sz="850" dirty="0" smtClean="0"/>
              <a:t>отражающие характерные значимые жизненные ситуации, например, свадьбу, рождение ребёнка, болезнь, трудоустройство и т.д.</a:t>
            </a:r>
          </a:p>
          <a:p>
            <a:pPr algn="just"/>
            <a:r>
              <a:rPr lang="ru-RU" sz="850" b="1" dirty="0" smtClean="0"/>
              <a:t>Игровые действия детей становятся более сложными</a:t>
            </a:r>
            <a:r>
              <a:rPr lang="ru-RU" sz="850" dirty="0" smtClean="0"/>
              <a:t>, обретают особый смысл, который не всегда открывается взрослому. Игровое пространство усложняется. В нём может быть несколько центров, каждый из которых поддерживает свою сюжетную линию. При этом дети способны отслеживать поведение партнёров по всему игровому пространству и менять своё поведение в зависимости от места в нём. Так, ребёнок уже обращается к продавцу не только как покупатель, а как покупатель-мама или покупатель-шофёр и т.п. Исполнение роли акцентируется не только самой ролью, но и тем, в какой части игрового пространства эта роль воспроизводится. Например, исполняя роль водителя автобуса, ребёнок командует пассажирами и подчиняется инспектору ГИБДД. Если логика игры требует появления новой роли, то ребёнок может по ходу игры взять на себя новую роль, сохранив при этом роль, взятую ранее. Дети могут комментировать исполнение роли тем или иным участником игры.</a:t>
            </a:r>
          </a:p>
          <a:p>
            <a:pPr algn="just"/>
            <a:r>
              <a:rPr lang="ru-RU" sz="850" dirty="0" smtClean="0"/>
              <a:t>Образы из окружающей жизни и литературных произведений, передаваемые детьми в изобразительной деятельности, становятся сложнее. </a:t>
            </a:r>
            <a:r>
              <a:rPr lang="ru-RU" sz="850" b="1" dirty="0" smtClean="0"/>
              <a:t>Рисунки приобретают более детализированный характер, обогащается их цветовая гамма</a:t>
            </a:r>
            <a:r>
              <a:rPr lang="ru-RU" sz="850" dirty="0" smtClean="0"/>
              <a:t>. Более явными становятся различия между рисунками мальчиков и девочек. Мальчики охотно изображают технику, космос, военные действия и т.п. Часто встречаются и бытовые сюжеты: мама и дочка, комната и т.д.</a:t>
            </a:r>
          </a:p>
          <a:p>
            <a:pPr algn="just"/>
            <a:r>
              <a:rPr lang="ru-RU" sz="850" dirty="0" smtClean="0"/>
              <a:t>Изображение человека становится ещё более детализированным и пропорциональным.  Появляются пальцы на руках, глаза, рот, нос, брови, подбородок. Одежда может быть украшена различными деталями.</a:t>
            </a:r>
          </a:p>
          <a:p>
            <a:pPr algn="just"/>
            <a:r>
              <a:rPr lang="ru-RU" sz="850" dirty="0" smtClean="0"/>
              <a:t>При правильном педагогическом подходе у детей формируются художественно-творческие способности в изобразительной деятельности.</a:t>
            </a:r>
          </a:p>
          <a:p>
            <a:pPr algn="just"/>
            <a:r>
              <a:rPr lang="ru-RU" sz="850" dirty="0" smtClean="0"/>
              <a:t>Дети подготовительной к школе группы в значительной степени освоили конструирование из строительного материала. Они свободно владеют обобщёнными способами  анализа как изображений, так и построек; не только анализируют основные конструктивные особенности различных деталей, но и определяют их форму на основе сходства со знакомыми им  объёмными предметами. Свободные постройки становятся симметричными и пропорциональными, их строительство осуществляется на основе зрительной ориентировки.</a:t>
            </a:r>
          </a:p>
          <a:p>
            <a:pPr algn="just"/>
            <a:r>
              <a:rPr lang="ru-RU" sz="850" dirty="0" smtClean="0"/>
              <a:t>Дети быстро и правильно подбирают необходимый материал. Они достаточно точно представляют себе последовательность, в которой будет осуществляться постройка, и материал, который понадобится для её выполнения; </a:t>
            </a:r>
            <a:r>
              <a:rPr lang="ru-RU" sz="850" b="1" dirty="0" smtClean="0"/>
              <a:t>способны выполнять различные по степени сложности постройки как по собственному замыслу, так и по условиям.</a:t>
            </a:r>
            <a:endParaRPr lang="ru-RU" sz="850" dirty="0" smtClean="0"/>
          </a:p>
          <a:p>
            <a:pPr algn="just"/>
            <a:r>
              <a:rPr lang="ru-RU" sz="850" dirty="0" smtClean="0"/>
              <a:t>В этом возрасте дети уже </a:t>
            </a:r>
            <a:r>
              <a:rPr lang="ru-RU" sz="850" b="1" dirty="0" smtClean="0"/>
              <a:t>могут освоить сложные формы сложения из листа бумаги </a:t>
            </a:r>
            <a:r>
              <a:rPr lang="ru-RU" sz="850" dirty="0" smtClean="0"/>
              <a:t>и придумывать собственные, но этому их нужно специально обучать. </a:t>
            </a:r>
            <a:r>
              <a:rPr lang="ru-RU" sz="850" b="1" dirty="0" smtClean="0"/>
              <a:t>Данный вид деятельности</a:t>
            </a:r>
            <a:r>
              <a:rPr lang="ru-RU" sz="850" dirty="0" smtClean="0"/>
              <a:t> не просто доступен детям – он </a:t>
            </a:r>
            <a:r>
              <a:rPr lang="ru-RU" sz="850" b="1" dirty="0" smtClean="0"/>
              <a:t>важен для  углубления их пространственных представлений.</a:t>
            </a:r>
            <a:endParaRPr lang="ru-RU" sz="850" dirty="0" smtClean="0"/>
          </a:p>
          <a:p>
            <a:pPr algn="just"/>
            <a:r>
              <a:rPr lang="ru-RU" sz="850" dirty="0" smtClean="0"/>
              <a:t>Усложняется конструирование из природного материала. Дошкольникам уже доступны целостные композиции по предварительному замыслу, которые    могут передавать сложные отношения, включать фигуры людей и животных.</a:t>
            </a:r>
          </a:p>
          <a:p>
            <a:pPr algn="just"/>
            <a:r>
              <a:rPr lang="ru-RU" sz="850" dirty="0" smtClean="0"/>
              <a:t>У детей продолжает развиваться восприятие, однако они не всегда могут одновременно учитывать несколько различных признаков.</a:t>
            </a:r>
          </a:p>
          <a:p>
            <a:pPr algn="just"/>
            <a:r>
              <a:rPr lang="ru-RU" sz="850" dirty="0" smtClean="0"/>
              <a:t>Развивается образное мышление, однако воспроизведение метрических отношений затруднено. Это легко проверить, предложив детям воспроизвести на листе бумаги образец, на котором нарисованы девять точек, расположенных не на одной прямой. Как правило, дети не воспроизводят метрические отношения между точками: при наложении рисунков друг на друга точки детского рисунка не совпадают с точками образца.</a:t>
            </a:r>
          </a:p>
          <a:p>
            <a:pPr algn="just"/>
            <a:r>
              <a:rPr lang="ru-RU" sz="850" dirty="0" smtClean="0"/>
              <a:t>Продолжают развиваться навыки обобщения и рассуждения, но они в значительной степени ещё ограничиваются наглядными признаками ситуации.</a:t>
            </a:r>
          </a:p>
          <a:p>
            <a:pPr algn="just"/>
            <a:r>
              <a:rPr lang="ru-RU" sz="850" dirty="0" smtClean="0"/>
              <a:t>Продолжает развиваться воображение, однако часто приходится констатировать снижение развития воображения в этом возрасте в сравнении со старшей группой. Это можно объяснить различными влияниями, в том числе и средств массовой информации, приводящим к стереотипности детских образов.</a:t>
            </a:r>
          </a:p>
          <a:p>
            <a:pPr algn="just"/>
            <a:r>
              <a:rPr lang="ru-RU" sz="850" b="1" dirty="0" smtClean="0"/>
              <a:t>Продолжает развиваться внимание дошкольников</a:t>
            </a:r>
            <a:r>
              <a:rPr lang="ru-RU" sz="850" dirty="0" smtClean="0"/>
              <a:t>, оно становится произвольным. В некоторых видах деятельности время произвольного сосредоточения достигает 30 минут.</a:t>
            </a:r>
          </a:p>
          <a:p>
            <a:pPr algn="just"/>
            <a:r>
              <a:rPr lang="ru-RU" sz="850" dirty="0" smtClean="0"/>
              <a:t>У дошкольников </a:t>
            </a:r>
            <a:r>
              <a:rPr lang="ru-RU" sz="850" b="1" dirty="0" smtClean="0"/>
              <a:t>продолжает развиваться речь</a:t>
            </a:r>
            <a:r>
              <a:rPr lang="ru-RU" sz="850" dirty="0" smtClean="0"/>
              <a:t>: её звуковая сторона, грамматический строй, лексика. Развивается связная речь. В высказываниях детей отражаются как расширяющийся словарь, так и характер обобщений, формирующихся в этом возрасте. Дети начинают активно употреблять обобщающие существительные, синонимы, антонимы, прилагательные и т.д.</a:t>
            </a:r>
          </a:p>
          <a:p>
            <a:pPr algn="just"/>
            <a:r>
              <a:rPr lang="ru-RU" sz="850" dirty="0" smtClean="0"/>
              <a:t>В результате правильно организованной образовательной работы у дошкольников развиваются диалогическая и некоторые виды монологической речи.</a:t>
            </a:r>
          </a:p>
          <a:p>
            <a:pPr algn="just"/>
            <a:r>
              <a:rPr lang="ru-RU" sz="850" dirty="0" smtClean="0"/>
              <a:t>В подготовительной к школе группе завершается дошкольный возраст. Его основные достижения связаны с освоением мира вещей как предметов человеческой культуры; освоением форм позитивного общения с людьми; развитием половой идентификации, формированием позиции школьника.</a:t>
            </a:r>
          </a:p>
          <a:p>
            <a:pPr algn="just"/>
            <a:r>
              <a:rPr lang="ru-RU" sz="850" dirty="0" smtClean="0"/>
              <a:t>К концу дошкольного возраста ребёнок обладает высоким уровнем познавательного и личностного развития, что позволяет ему в дальнейшем успешно учиться в школе.</a:t>
            </a:r>
            <a:endParaRPr lang="ru-RU" sz="85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15370" cy="928694"/>
          </a:xfrm>
        </p:spPr>
        <p:txBody>
          <a:bodyPr>
            <a:normAutofit fontScale="90000"/>
          </a:bodyPr>
          <a:lstStyle/>
          <a:p>
            <a:pPr algn="ctr"/>
            <a:r>
              <a:rPr lang="ru-RU" sz="3100" b="1" dirty="0" smtClean="0"/>
              <a:t>Планируемые результаты освоения воспитанниками  ООП ДО</a:t>
            </a:r>
            <a:r>
              <a:rPr lang="ru-RU" sz="3100" b="1" dirty="0" smtClean="0"/>
              <a:t>:</a:t>
            </a:r>
            <a:endParaRPr lang="ru-RU" dirty="0"/>
          </a:p>
        </p:txBody>
      </p:sp>
      <p:sp>
        <p:nvSpPr>
          <p:cNvPr id="3" name="Содержимое 2"/>
          <p:cNvSpPr>
            <a:spLocks noGrp="1"/>
          </p:cNvSpPr>
          <p:nvPr>
            <p:ph idx="1"/>
          </p:nvPr>
        </p:nvSpPr>
        <p:spPr>
          <a:xfrm>
            <a:off x="457200" y="1142984"/>
            <a:ext cx="8329642" cy="4983179"/>
          </a:xfrm>
        </p:spPr>
        <p:txBody>
          <a:bodyPr>
            <a:normAutofit fontScale="62500" lnSpcReduction="20000"/>
          </a:bodyPr>
          <a:lstStyle/>
          <a:p>
            <a:pPr algn="just"/>
            <a:r>
              <a:rPr lang="ru-RU" dirty="0" smtClean="0"/>
              <a:t>Результаты освоения Программы представлены в виде целевых ориентиров дошкольного образования, которые представляют собой социально-нормативные возрастные характеристики возможных достижений ребенка на этапе завершения уровня дошкольного образования.  Целевые ориентиры не подлежат непосредственной оценке, в том числе в виде педагогической диагностики (мониторинга), и не являются основанием для их формального сравнения с реальными достижениями детей. Они не являются основой объективной оценки соответствия установленным требованиям образовательной деятельности и подготовки детей. Освоение Программы не сопровождается проведением промежуточных аттестаций и итоговой аттестации воспитанников,  являются ориентирами для:</a:t>
            </a:r>
          </a:p>
          <a:p>
            <a:pPr algn="just"/>
            <a:r>
              <a:rPr lang="ru-RU" dirty="0" smtClean="0"/>
              <a:t>1. построения образовательной политики на соответствующих уровнях с учетом целей дошкольного образования, общих для всего образовательного пространства Российской Федерации; решения задач:</a:t>
            </a:r>
          </a:p>
          <a:p>
            <a:pPr lvl="0" algn="just"/>
            <a:r>
              <a:rPr lang="ru-RU" dirty="0" smtClean="0"/>
              <a:t>формирования Программы;</a:t>
            </a:r>
          </a:p>
          <a:p>
            <a:pPr lvl="0" algn="just"/>
            <a:r>
              <a:rPr lang="ru-RU" dirty="0" smtClean="0"/>
              <a:t>анализа профессиональной деятельности;</a:t>
            </a:r>
          </a:p>
          <a:p>
            <a:pPr lvl="0" algn="just"/>
            <a:r>
              <a:rPr lang="ru-RU" dirty="0" smtClean="0"/>
              <a:t>взаимодействия с семьями;</a:t>
            </a:r>
          </a:p>
          <a:p>
            <a:pPr algn="just"/>
            <a:r>
              <a:rPr lang="ru-RU" dirty="0" smtClean="0"/>
              <a:t>2. изучения характеристик образования детей в возрасте от 2 месяцев до 8 лет;</a:t>
            </a:r>
          </a:p>
          <a:p>
            <a:pPr algn="just"/>
            <a:r>
              <a:rPr lang="ru-RU" dirty="0" smtClean="0"/>
              <a:t>3. информирования родителей (законных представителей) и общественности относительно целей дошкольного образования, общих для всего образовательного пространства Российской Федерации.</a:t>
            </a:r>
          </a:p>
          <a:p>
            <a:pPr algn="just"/>
            <a:r>
              <a:rPr lang="ru-RU" dirty="0" smtClean="0"/>
              <a:t>К целевым ориентирам дошкольного образования относятся следующие социально-нормативные возрастные характеристики возможных достижений ребенка:</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846980"/>
          </a:xfrm>
        </p:spPr>
        <p:txBody>
          <a:bodyPr>
            <a:normAutofit fontScale="90000"/>
          </a:bodyPr>
          <a:lstStyle/>
          <a:p>
            <a:pPr lvl="0" algn="ctr"/>
            <a:r>
              <a:rPr lang="ru-RU" sz="2700" b="1" dirty="0" smtClean="0"/>
              <a:t>Целевые ориентиры образования </a:t>
            </a:r>
            <a:r>
              <a:rPr lang="ru-RU" sz="2700" b="1" dirty="0" smtClean="0"/>
              <a:t/>
            </a:r>
            <a:br>
              <a:rPr lang="ru-RU" sz="2700" b="1" dirty="0" smtClean="0"/>
            </a:br>
            <a:r>
              <a:rPr lang="ru-RU" sz="2700" b="1" dirty="0" smtClean="0"/>
              <a:t>в </a:t>
            </a:r>
            <a:r>
              <a:rPr lang="ru-RU" sz="2700" b="1" dirty="0" smtClean="0"/>
              <a:t>младенческом и раннем возрасте</a:t>
            </a:r>
            <a:r>
              <a:rPr lang="ru-RU" sz="2700" b="1" dirty="0" smtClean="0"/>
              <a:t>:</a:t>
            </a:r>
            <a:endParaRPr lang="ru-RU" dirty="0"/>
          </a:p>
        </p:txBody>
      </p:sp>
      <p:sp>
        <p:nvSpPr>
          <p:cNvPr id="3" name="Содержимое 2"/>
          <p:cNvSpPr>
            <a:spLocks noGrp="1"/>
          </p:cNvSpPr>
          <p:nvPr>
            <p:ph idx="1"/>
          </p:nvPr>
        </p:nvSpPr>
        <p:spPr>
          <a:xfrm>
            <a:off x="457200" y="1000108"/>
            <a:ext cx="8147248" cy="5715040"/>
          </a:xfrm>
        </p:spPr>
        <p:txBody>
          <a:bodyPr>
            <a:normAutofit fontScale="70000" lnSpcReduction="20000"/>
          </a:bodyPr>
          <a:lstStyle/>
          <a:p>
            <a:pPr lvl="0"/>
            <a:endParaRPr lang="ru-RU" dirty="0" smtClean="0"/>
          </a:p>
          <a:p>
            <a:pPr algn="just">
              <a:buNone/>
            </a:pPr>
            <a:r>
              <a:rPr lang="ru-RU" dirty="0" smtClean="0"/>
              <a:t>- ребенок интересуется окружающими предметами и активно действует с ними; эмоционально вовлечен в действия с игрушками и другими предметами, стремится проявлять настойчивость в достижении результата своих действий;</a:t>
            </a:r>
          </a:p>
          <a:p>
            <a:pPr algn="just">
              <a:buNone/>
            </a:pPr>
            <a:r>
              <a:rPr lang="ru-RU" dirty="0" smtClean="0"/>
              <a:t>- использует специфические, культурно фиксированные предметные действия, знает назначение бытовых предметов (ложки, расчески, карандаша и пр.) и умеет пользоваться ими. Владеет простейшими навыками самообслуживания; стремится проявлять самостоятельность в бытовом и  игровом поведении;</a:t>
            </a:r>
          </a:p>
          <a:p>
            <a:pPr algn="just">
              <a:buNone/>
            </a:pPr>
            <a:r>
              <a:rPr lang="ru-RU" dirty="0" smtClean="0"/>
              <a:t>- владеет активной речью, включенной в общение; может обращаться с вопросами и просьбами, понимает речь взрослых; знает названия окружающих предметов и игрушек;</a:t>
            </a:r>
          </a:p>
          <a:p>
            <a:pPr algn="just">
              <a:buNone/>
            </a:pPr>
            <a:r>
              <a:rPr lang="ru-RU" dirty="0" smtClean="0"/>
              <a:t>- стремится к общению со взрослыми и активно подражает им в движениях и действиях; появляются игры, в которых ребенок воспроизводит действия взрослого;          проявляет интерес к сверстникам; наблюдает за их действиями и подражает им;</a:t>
            </a:r>
          </a:p>
          <a:p>
            <a:pPr algn="just">
              <a:buNone/>
            </a:pPr>
            <a:r>
              <a:rPr lang="ru-RU" dirty="0" smtClean="0"/>
              <a:t>- проявляет интерес к стихам, песням и сказкам, рассматриванию картинки, стремится двигаться под музыку; эмоционально откликается на различные произведения культуры и искусства;</a:t>
            </a:r>
          </a:p>
          <a:p>
            <a:pPr algn="just">
              <a:buNone/>
            </a:pPr>
            <a:r>
              <a:rPr lang="ru-RU" dirty="0" smtClean="0"/>
              <a:t>- у ребенка развита крупная моторика, он стремится осваивать различные виды движения (бег, лазанье, перешагивание и пр.).</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785810"/>
          </a:xfrm>
        </p:spPr>
        <p:txBody>
          <a:bodyPr>
            <a:normAutofit fontScale="90000"/>
          </a:bodyPr>
          <a:lstStyle/>
          <a:p>
            <a:pPr lvl="0" algn="ctr"/>
            <a:r>
              <a:rPr lang="ru-RU" sz="2700" b="1" dirty="0" smtClean="0"/>
              <a:t>Целевые ориентиры </a:t>
            </a:r>
            <a:r>
              <a:rPr lang="ru-RU" sz="2700" b="1" dirty="0" smtClean="0"/>
              <a:t/>
            </a:r>
            <a:br>
              <a:rPr lang="ru-RU" sz="2700" b="1" dirty="0" smtClean="0"/>
            </a:br>
            <a:r>
              <a:rPr lang="ru-RU" sz="2700" b="1" dirty="0" smtClean="0"/>
              <a:t>на </a:t>
            </a:r>
            <a:r>
              <a:rPr lang="ru-RU" sz="2700" b="1" dirty="0" smtClean="0"/>
              <a:t>этапе завершения дошкольного образования:</a:t>
            </a:r>
            <a:endParaRPr lang="ru-RU" dirty="0"/>
          </a:p>
        </p:txBody>
      </p:sp>
      <p:sp>
        <p:nvSpPr>
          <p:cNvPr id="3" name="Содержимое 2"/>
          <p:cNvSpPr>
            <a:spLocks noGrp="1"/>
          </p:cNvSpPr>
          <p:nvPr>
            <p:ph idx="1"/>
          </p:nvPr>
        </p:nvSpPr>
        <p:spPr>
          <a:xfrm>
            <a:off x="500034" y="1169368"/>
            <a:ext cx="8291264" cy="5688632"/>
          </a:xfrm>
        </p:spPr>
        <p:txBody>
          <a:bodyPr>
            <a:normAutofit fontScale="55000" lnSpcReduction="20000"/>
          </a:bodyPr>
          <a:lstStyle/>
          <a:p>
            <a:pPr algn="just">
              <a:buNone/>
            </a:pPr>
            <a:r>
              <a:rPr lang="ru-RU" dirty="0" smtClean="0"/>
              <a:t>- </a:t>
            </a:r>
            <a:r>
              <a:rPr lang="ru-RU" dirty="0" smtClean="0"/>
              <a:t>ребенок овладевает основными культурными способами деятельности, проявляет инициативу и самостоятельность в разных видах деятельности - игре, общении, познавательно-исследовательской деятельности, конструировании и др.; способен выбирать себе род занятий, участников по совместной деятельности;</a:t>
            </a:r>
          </a:p>
          <a:p>
            <a:pPr algn="just">
              <a:buNone/>
            </a:pPr>
            <a:r>
              <a:rPr lang="ru-RU" dirty="0" smtClean="0"/>
              <a:t>- ребенок обладает установкой положительного отношения к миру, к разным видам труда, другим людям и самому себе, обладает чувством собственного достоинства; активно взаимодействует со сверстниками и взрослыми, участвует в совместных играх. Способен договариваться, учитывать интересы и чувства других, сопереживать неудачам и радоваться успехам других, адекватно проявляет свои чувства, в том числе чувство веры в себя, старается разрешать конфликты;</a:t>
            </a:r>
          </a:p>
          <a:p>
            <a:pPr algn="just">
              <a:buNone/>
            </a:pPr>
            <a:r>
              <a:rPr lang="ru-RU" dirty="0" smtClean="0"/>
              <a:t>- ребенок обладает развитым воображением, которое реализуется в разных видах деятельности, и прежде всего в игре; ребенок владеет разными формами и видами игры, различает условную и реальную ситуации, умеет подчиняться разным правилам и социальным нормам;</a:t>
            </a:r>
          </a:p>
          <a:p>
            <a:pPr algn="just">
              <a:buNone/>
            </a:pPr>
            <a:r>
              <a:rPr lang="ru-RU" dirty="0" smtClean="0"/>
              <a:t>- ребенок достаточно хорошо владеет устной речью, может выражать свои мысли и желания, может использовать речь для выражения своих мыслей, чувств и желаний, построения речевого высказывания в ситуации общения, может выделять звуки в словах, у ребенка складываются предпосылки грамотности;</a:t>
            </a:r>
          </a:p>
          <a:p>
            <a:pPr algn="just">
              <a:buNone/>
            </a:pPr>
            <a:r>
              <a:rPr lang="ru-RU" dirty="0" smtClean="0"/>
              <a:t>- у ребенка развита крупная и мелкая моторика; он подвижен, вынослив, владеет основными движениями, может контролировать свои движения и управлять ими;</a:t>
            </a:r>
          </a:p>
          <a:p>
            <a:pPr algn="just">
              <a:buNone/>
            </a:pPr>
            <a:r>
              <a:rPr lang="ru-RU" dirty="0" smtClean="0"/>
              <a:t>- ребенок способен к волевым усилиям, может следовать социальным нормам поведения и правилам в разных видах деятельности, во взаимоотношениях со взрослыми и сверстниками, может соблюдать правила безопасного поведения и личной гигиены;</a:t>
            </a:r>
          </a:p>
          <a:p>
            <a:pPr algn="just">
              <a:buNone/>
            </a:pPr>
            <a:r>
              <a:rPr lang="ru-RU" dirty="0" smtClean="0"/>
              <a:t>- ребенок проявляет любознательность, задает вопросы взрослым и сверстникам, интересуется причинно-следственными связями, пытается самостоятельно придумывать объяснения явлениям природы и поступкам людей; склонен наблюдать, экспериментировать. Обладает начальными знаниями о себе, о природном и социальном мире, в котором он живет; знаком с произведениями детской литературы, обладает элементарными представлениями из области живой природы, естествознания, математики, истории и т.п.; ребенок способен к принятию собственных решений, опираясь на свои знания и умения в различных видах деятельности.</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075240" cy="631844"/>
          </a:xfrm>
        </p:spPr>
        <p:txBody>
          <a:bodyPr>
            <a:noAutofit/>
          </a:bodyPr>
          <a:lstStyle/>
          <a:p>
            <a:pPr algn="ctr"/>
            <a:r>
              <a:rPr lang="en-US" sz="2000" b="1" dirty="0" smtClean="0"/>
              <a:t>II</a:t>
            </a:r>
            <a:r>
              <a:rPr lang="ru-RU" sz="2000" b="1" dirty="0" smtClean="0"/>
              <a:t>. Содержательный раздел.</a:t>
            </a:r>
            <a:r>
              <a:rPr lang="ru-RU" sz="2000" dirty="0" smtClean="0"/>
              <a:t/>
            </a:r>
            <a:br>
              <a:rPr lang="ru-RU" sz="2000" dirty="0" smtClean="0"/>
            </a:br>
            <a:r>
              <a:rPr lang="ru-RU" sz="2000" b="1" dirty="0" smtClean="0"/>
              <a:t>Образовательная деятельность учреждения по реализации ООП ДО</a:t>
            </a:r>
            <a:r>
              <a:rPr lang="ru-RU" sz="2000" dirty="0" smtClean="0"/>
              <a:t>.</a:t>
            </a:r>
            <a:endParaRPr lang="ru-RU" sz="2000" dirty="0"/>
          </a:p>
        </p:txBody>
      </p:sp>
      <p:sp>
        <p:nvSpPr>
          <p:cNvPr id="3" name="Содержимое 2"/>
          <p:cNvSpPr>
            <a:spLocks noGrp="1"/>
          </p:cNvSpPr>
          <p:nvPr>
            <p:ph idx="1"/>
          </p:nvPr>
        </p:nvSpPr>
        <p:spPr>
          <a:xfrm>
            <a:off x="500034" y="1357298"/>
            <a:ext cx="8229600" cy="4389120"/>
          </a:xfrm>
        </p:spPr>
        <p:txBody>
          <a:bodyPr>
            <a:normAutofit fontScale="85000" lnSpcReduction="20000"/>
          </a:bodyPr>
          <a:lstStyle/>
          <a:p>
            <a:pPr algn="just">
              <a:buNone/>
            </a:pPr>
            <a:r>
              <a:rPr lang="ru-RU" sz="3100" dirty="0" smtClean="0"/>
              <a:t>Содержание ООП ДО обеспечивает развитие личности, мотивации и способностей детей в различных видах деятельности и охватывает следующие структурные единицы, представляющие определенные направления развития и образования детей (далее – образовательные области):</a:t>
            </a:r>
          </a:p>
          <a:p>
            <a:pPr lvl="0" algn="just"/>
            <a:r>
              <a:rPr lang="ru-RU" sz="3100" dirty="0" smtClean="0"/>
              <a:t>социально-коммуникативное развитие;</a:t>
            </a:r>
          </a:p>
          <a:p>
            <a:pPr lvl="0" algn="just"/>
            <a:r>
              <a:rPr lang="ru-RU" sz="3100" dirty="0" smtClean="0"/>
              <a:t>познавательное развитие;</a:t>
            </a:r>
          </a:p>
          <a:p>
            <a:pPr lvl="0" algn="just"/>
            <a:r>
              <a:rPr lang="ru-RU" sz="3100" dirty="0" smtClean="0"/>
              <a:t>речевое развитие;</a:t>
            </a:r>
          </a:p>
          <a:p>
            <a:pPr lvl="0" algn="just"/>
            <a:r>
              <a:rPr lang="ru-RU" sz="3100" dirty="0" smtClean="0"/>
              <a:t>художественно-эстетическое развитие;</a:t>
            </a:r>
          </a:p>
          <a:p>
            <a:pPr lvl="0" algn="just"/>
            <a:r>
              <a:rPr lang="ru-RU" sz="3100" dirty="0" smtClean="0"/>
              <a:t>физическое развитие.</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214282" y="214290"/>
            <a:ext cx="8601102" cy="64288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467600" cy="868346"/>
          </a:xfrm>
        </p:spPr>
        <p:txBody>
          <a:bodyPr>
            <a:normAutofit fontScale="90000"/>
          </a:bodyPr>
          <a:lstStyle/>
          <a:p>
            <a:r>
              <a:rPr lang="ru-RU" sz="2800" b="1" dirty="0" smtClean="0"/>
              <a:t>Содержание</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428596" y="642918"/>
            <a:ext cx="8358246" cy="6000792"/>
          </a:xfrm>
        </p:spPr>
        <p:txBody>
          <a:bodyPr>
            <a:normAutofit fontScale="47500" lnSpcReduction="20000"/>
          </a:bodyPr>
          <a:lstStyle/>
          <a:p>
            <a:pPr lvl="0">
              <a:lnSpc>
                <a:spcPct val="120000"/>
              </a:lnSpc>
              <a:spcBef>
                <a:spcPts val="0"/>
              </a:spcBef>
            </a:pPr>
            <a:r>
              <a:rPr lang="en-US" sz="3800" b="1" dirty="0" smtClean="0"/>
              <a:t>I. </a:t>
            </a:r>
            <a:r>
              <a:rPr lang="ru-RU" sz="3800" b="1" dirty="0" smtClean="0"/>
              <a:t> Целевой раздел.</a:t>
            </a:r>
            <a:endParaRPr lang="ru-RU" sz="3800" dirty="0" smtClean="0"/>
          </a:p>
          <a:p>
            <a:pPr lvl="1">
              <a:lnSpc>
                <a:spcPct val="120000"/>
              </a:lnSpc>
              <a:spcBef>
                <a:spcPts val="0"/>
              </a:spcBef>
              <a:buNone/>
            </a:pPr>
            <a:r>
              <a:rPr lang="en-US" sz="3400" dirty="0" smtClean="0"/>
              <a:t>1</a:t>
            </a:r>
            <a:r>
              <a:rPr lang="ru-RU" sz="3400" dirty="0" smtClean="0"/>
              <a:t>.1. Пояснительная записка</a:t>
            </a:r>
          </a:p>
          <a:p>
            <a:pPr lvl="1">
              <a:lnSpc>
                <a:spcPct val="120000"/>
              </a:lnSpc>
              <a:spcBef>
                <a:spcPts val="0"/>
              </a:spcBef>
              <a:buNone/>
            </a:pPr>
            <a:r>
              <a:rPr lang="ru-RU" sz="3400" dirty="0" smtClean="0"/>
              <a:t>1.2. Основные характеристики особенностей развития детей раннего и дошкольного возраста</a:t>
            </a:r>
          </a:p>
          <a:p>
            <a:pPr lvl="1">
              <a:lnSpc>
                <a:spcPct val="120000"/>
              </a:lnSpc>
              <a:spcBef>
                <a:spcPts val="0"/>
              </a:spcBef>
              <a:buNone/>
            </a:pPr>
            <a:r>
              <a:rPr lang="ru-RU" sz="3400" dirty="0" smtClean="0"/>
              <a:t>1.3.Планируемые результаты освоения воспитанниками Программы</a:t>
            </a:r>
          </a:p>
          <a:p>
            <a:pPr lvl="0">
              <a:lnSpc>
                <a:spcPct val="120000"/>
              </a:lnSpc>
              <a:spcBef>
                <a:spcPts val="0"/>
              </a:spcBef>
            </a:pPr>
            <a:endParaRPr lang="ru-RU" sz="3400" b="1" dirty="0" smtClean="0"/>
          </a:p>
          <a:p>
            <a:pPr lvl="0">
              <a:lnSpc>
                <a:spcPct val="120000"/>
              </a:lnSpc>
              <a:spcBef>
                <a:spcPts val="0"/>
              </a:spcBef>
            </a:pPr>
            <a:r>
              <a:rPr lang="en-US" sz="3800" b="1" dirty="0" smtClean="0"/>
              <a:t>II. </a:t>
            </a:r>
            <a:r>
              <a:rPr lang="ru-RU" sz="3800" b="1" dirty="0" smtClean="0"/>
              <a:t> Содержательный раздел.</a:t>
            </a:r>
            <a:endParaRPr lang="ru-RU" sz="3800" dirty="0" smtClean="0"/>
          </a:p>
          <a:p>
            <a:pPr lvl="1">
              <a:lnSpc>
                <a:spcPct val="120000"/>
              </a:lnSpc>
              <a:spcBef>
                <a:spcPts val="0"/>
              </a:spcBef>
              <a:buNone/>
            </a:pPr>
            <a:r>
              <a:rPr lang="ru-RU" sz="3400" dirty="0" smtClean="0"/>
              <a:t>2.1. Образовательная деятельность учреждения по реализации Программы.</a:t>
            </a:r>
          </a:p>
          <a:p>
            <a:pPr lvl="2">
              <a:lnSpc>
                <a:spcPct val="120000"/>
              </a:lnSpc>
              <a:spcBef>
                <a:spcPts val="0"/>
              </a:spcBef>
              <a:buNone/>
            </a:pPr>
            <a:r>
              <a:rPr lang="ru-RU" sz="3400" dirty="0" smtClean="0"/>
              <a:t>2.1.1. Социально – коммуникативное развитие воспитанников</a:t>
            </a:r>
          </a:p>
          <a:p>
            <a:pPr lvl="2">
              <a:lnSpc>
                <a:spcPct val="120000"/>
              </a:lnSpc>
              <a:spcBef>
                <a:spcPts val="0"/>
              </a:spcBef>
              <a:buNone/>
            </a:pPr>
            <a:r>
              <a:rPr lang="ru-RU" sz="3400" dirty="0" smtClean="0"/>
              <a:t>2.1.2. Познавательное развитие воспитанников</a:t>
            </a:r>
          </a:p>
          <a:p>
            <a:pPr lvl="2">
              <a:lnSpc>
                <a:spcPct val="120000"/>
              </a:lnSpc>
              <a:spcBef>
                <a:spcPts val="0"/>
              </a:spcBef>
              <a:buNone/>
            </a:pPr>
            <a:r>
              <a:rPr lang="ru-RU" sz="3400" dirty="0" smtClean="0"/>
              <a:t>2.1.3. Речевое развитие воспитанников</a:t>
            </a:r>
          </a:p>
          <a:p>
            <a:pPr lvl="2">
              <a:lnSpc>
                <a:spcPct val="120000"/>
              </a:lnSpc>
              <a:spcBef>
                <a:spcPts val="0"/>
              </a:spcBef>
              <a:buNone/>
            </a:pPr>
            <a:r>
              <a:rPr lang="ru-RU" sz="3400" dirty="0" smtClean="0"/>
              <a:t>2.1.4. Художественно – эстетическое развитие воспитанников</a:t>
            </a:r>
          </a:p>
          <a:p>
            <a:pPr lvl="2">
              <a:lnSpc>
                <a:spcPct val="120000"/>
              </a:lnSpc>
              <a:spcBef>
                <a:spcPts val="0"/>
              </a:spcBef>
              <a:buNone/>
            </a:pPr>
            <a:r>
              <a:rPr lang="ru-RU" sz="3400" dirty="0" smtClean="0"/>
              <a:t>2.1.5. Физическое развитие воспитанников</a:t>
            </a:r>
          </a:p>
          <a:p>
            <a:pPr marL="0" lvl="2">
              <a:lnSpc>
                <a:spcPct val="120000"/>
              </a:lnSpc>
              <a:spcBef>
                <a:spcPts val="0"/>
              </a:spcBef>
              <a:buNone/>
            </a:pPr>
            <a:r>
              <a:rPr lang="ru-RU" sz="3400" dirty="0" smtClean="0"/>
              <a:t>          2.2. Коррекционная работа</a:t>
            </a:r>
          </a:p>
          <a:p>
            <a:pPr marL="0" lvl="2">
              <a:lnSpc>
                <a:spcPct val="120000"/>
              </a:lnSpc>
              <a:spcBef>
                <a:spcPts val="0"/>
              </a:spcBef>
              <a:buNone/>
            </a:pPr>
            <a:r>
              <a:rPr lang="ru-RU" sz="3400" dirty="0" smtClean="0"/>
              <a:t>          2.3. Традиции учреждения</a:t>
            </a:r>
          </a:p>
          <a:p>
            <a:pPr lvl="0">
              <a:lnSpc>
                <a:spcPct val="120000"/>
              </a:lnSpc>
              <a:spcBef>
                <a:spcPts val="0"/>
              </a:spcBef>
            </a:pPr>
            <a:endParaRPr lang="ru-RU" sz="3400" b="1" dirty="0" smtClean="0"/>
          </a:p>
          <a:p>
            <a:pPr lvl="0">
              <a:lnSpc>
                <a:spcPct val="120000"/>
              </a:lnSpc>
              <a:spcBef>
                <a:spcPts val="0"/>
              </a:spcBef>
            </a:pPr>
            <a:r>
              <a:rPr lang="en-US" sz="3800" b="1" dirty="0" smtClean="0"/>
              <a:t>III. </a:t>
            </a:r>
            <a:r>
              <a:rPr lang="ru-RU" sz="3800" b="1" dirty="0" smtClean="0"/>
              <a:t> Организационный раздел.</a:t>
            </a:r>
            <a:endParaRPr lang="ru-RU" sz="3800" dirty="0" smtClean="0"/>
          </a:p>
          <a:p>
            <a:pPr lvl="1">
              <a:lnSpc>
                <a:spcPct val="120000"/>
              </a:lnSpc>
              <a:spcBef>
                <a:spcPts val="0"/>
              </a:spcBef>
              <a:buNone/>
            </a:pPr>
            <a:r>
              <a:rPr lang="ru-RU" sz="3400" dirty="0" smtClean="0"/>
              <a:t>3.1. Кадровое обеспечение</a:t>
            </a:r>
          </a:p>
          <a:p>
            <a:pPr lvl="1">
              <a:lnSpc>
                <a:spcPct val="120000"/>
              </a:lnSpc>
              <a:spcBef>
                <a:spcPts val="0"/>
              </a:spcBef>
              <a:buNone/>
            </a:pPr>
            <a:r>
              <a:rPr lang="ru-RU" sz="3400" dirty="0" smtClean="0"/>
              <a:t>3.2. Материально – техническое обеспечение Программы</a:t>
            </a:r>
          </a:p>
          <a:p>
            <a:pPr lvl="1">
              <a:lnSpc>
                <a:spcPct val="120000"/>
              </a:lnSpc>
              <a:spcBef>
                <a:spcPts val="0"/>
              </a:spcBef>
              <a:buNone/>
            </a:pPr>
            <a:r>
              <a:rPr lang="ru-RU" sz="3400" dirty="0" smtClean="0"/>
              <a:t>3.3. </a:t>
            </a:r>
            <a:r>
              <a:rPr lang="ru-RU" sz="3400" dirty="0" err="1" smtClean="0"/>
              <a:t>Учебно</a:t>
            </a:r>
            <a:r>
              <a:rPr lang="ru-RU" sz="3400" dirty="0" smtClean="0"/>
              <a:t> – методическое обеспечение Программы</a:t>
            </a:r>
          </a:p>
          <a:p>
            <a:pPr lvl="1">
              <a:lnSpc>
                <a:spcPct val="120000"/>
              </a:lnSpc>
              <a:spcBef>
                <a:spcPts val="0"/>
              </a:spcBef>
              <a:buNone/>
            </a:pPr>
            <a:r>
              <a:rPr lang="ru-RU" sz="3400" dirty="0" smtClean="0"/>
              <a:t>3.4. Режим дня</a:t>
            </a:r>
          </a:p>
          <a:p>
            <a:pPr lvl="1">
              <a:lnSpc>
                <a:spcPct val="120000"/>
              </a:lnSpc>
              <a:spcBef>
                <a:spcPts val="0"/>
              </a:spcBef>
              <a:buNone/>
            </a:pPr>
            <a:r>
              <a:rPr lang="ru-RU" sz="3400" dirty="0" smtClean="0"/>
              <a:t>3.5. Предметно – развивающая среда учреждения</a:t>
            </a:r>
          </a:p>
          <a:p>
            <a:pPr marL="420624" lvl="2" indent="-384048">
              <a:lnSpc>
                <a:spcPct val="120000"/>
              </a:lnSpc>
              <a:spcBef>
                <a:spcPts val="0"/>
              </a:spcBef>
              <a:buClr>
                <a:schemeClr val="accent1"/>
              </a:buClr>
              <a:buSzPct val="80000"/>
              <a:buNone/>
            </a:pPr>
            <a:r>
              <a:rPr lang="ru-RU" sz="3400" dirty="0" smtClean="0"/>
              <a:t>       3.6. Взаимодействие с родителями (законными представителями) воспитанников</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511156"/>
          </a:xfrm>
        </p:spPr>
        <p:txBody>
          <a:bodyPr>
            <a:noAutofit/>
          </a:bodyPr>
          <a:lstStyle/>
          <a:p>
            <a:pPr algn="ctr"/>
            <a:r>
              <a:rPr lang="ru-RU" sz="2400" dirty="0" smtClean="0"/>
              <a:t>Социально – коммуникативное развитие</a:t>
            </a:r>
            <a:endParaRPr lang="ru-RU" sz="2400" dirty="0"/>
          </a:p>
        </p:txBody>
      </p:sp>
      <p:sp>
        <p:nvSpPr>
          <p:cNvPr id="3" name="Содержимое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srcRect/>
          <a:stretch>
            <a:fillRect/>
          </a:stretch>
        </p:blipFill>
        <p:spPr bwMode="auto">
          <a:xfrm>
            <a:off x="357157" y="928670"/>
            <a:ext cx="8572561" cy="56483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8130" name="Picture 2" descr="C:\Users\связной\Desktop\соц 2.png"/>
          <p:cNvPicPr>
            <a:picLocks noChangeAspect="1" noChangeArrowheads="1"/>
          </p:cNvPicPr>
          <p:nvPr/>
        </p:nvPicPr>
        <p:blipFill>
          <a:blip r:embed="rId2" cstate="print"/>
          <a:srcRect/>
          <a:stretch>
            <a:fillRect/>
          </a:stretch>
        </p:blipFill>
        <p:spPr bwMode="auto">
          <a:xfrm>
            <a:off x="323528" y="260648"/>
            <a:ext cx="8549294" cy="626469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9154" name="Picture 2" descr="C:\Users\связной\Desktop\игра 1.png"/>
          <p:cNvPicPr>
            <a:picLocks noChangeAspect="1" noChangeArrowheads="1"/>
          </p:cNvPicPr>
          <p:nvPr/>
        </p:nvPicPr>
        <p:blipFill>
          <a:blip r:embed="rId2" cstate="print"/>
          <a:srcRect/>
          <a:stretch>
            <a:fillRect/>
          </a:stretch>
        </p:blipFill>
        <p:spPr bwMode="auto">
          <a:xfrm>
            <a:off x="323528" y="332656"/>
            <a:ext cx="8600156" cy="61206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0178" name="Picture 2" descr="C:\Users\связной\Desktop\игра 2.png"/>
          <p:cNvPicPr>
            <a:picLocks noChangeAspect="1" noChangeArrowheads="1"/>
          </p:cNvPicPr>
          <p:nvPr/>
        </p:nvPicPr>
        <p:blipFill>
          <a:blip r:embed="rId2" cstate="print"/>
          <a:srcRect/>
          <a:stretch>
            <a:fillRect/>
          </a:stretch>
        </p:blipFill>
        <p:spPr bwMode="auto">
          <a:xfrm>
            <a:off x="323528" y="260648"/>
            <a:ext cx="8594010" cy="633670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02" name="Picture 2" descr="C:\Users\связной\Desktop\патрио 1.png"/>
          <p:cNvPicPr>
            <a:picLocks noChangeAspect="1" noChangeArrowheads="1"/>
          </p:cNvPicPr>
          <p:nvPr/>
        </p:nvPicPr>
        <p:blipFill>
          <a:blip r:embed="rId2" cstate="print"/>
          <a:srcRect/>
          <a:stretch>
            <a:fillRect/>
          </a:stretch>
        </p:blipFill>
        <p:spPr bwMode="auto">
          <a:xfrm>
            <a:off x="323528" y="260648"/>
            <a:ext cx="8584694" cy="62646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91264" cy="418058"/>
          </a:xfrm>
        </p:spPr>
        <p:txBody>
          <a:bodyPr>
            <a:noAutofit/>
          </a:bodyPr>
          <a:lstStyle/>
          <a:p>
            <a:pPr algn="ctr"/>
            <a:r>
              <a:rPr lang="ru-RU" sz="2400" dirty="0" smtClean="0"/>
              <a:t/>
            </a:r>
            <a:br>
              <a:rPr lang="ru-RU" sz="2400" dirty="0" smtClean="0"/>
            </a:br>
            <a:r>
              <a:rPr lang="ru-RU" sz="2400" b="1" dirty="0" smtClean="0"/>
              <a:t>Формирование </a:t>
            </a:r>
            <a:r>
              <a:rPr lang="ru-RU" sz="2400" b="1" dirty="0" smtClean="0"/>
              <a:t>у дошкольников основ безопасности жизнедеятельности</a:t>
            </a:r>
            <a:endParaRPr lang="ru-RU" sz="2400" b="1" dirty="0"/>
          </a:p>
        </p:txBody>
      </p:sp>
      <p:sp>
        <p:nvSpPr>
          <p:cNvPr id="3" name="Содержимое 2"/>
          <p:cNvSpPr>
            <a:spLocks noGrp="1"/>
          </p:cNvSpPr>
          <p:nvPr>
            <p:ph idx="1"/>
          </p:nvPr>
        </p:nvSpPr>
        <p:spPr/>
        <p:txBody>
          <a:bodyPr/>
          <a:lstStyle/>
          <a:p>
            <a:endParaRPr lang="ru-RU"/>
          </a:p>
        </p:txBody>
      </p:sp>
      <p:pic>
        <p:nvPicPr>
          <p:cNvPr id="52226" name="Picture 2" descr="C:\Users\связной\Desktop\обж 1.png"/>
          <p:cNvPicPr>
            <a:picLocks noChangeAspect="1" noChangeArrowheads="1"/>
          </p:cNvPicPr>
          <p:nvPr/>
        </p:nvPicPr>
        <p:blipFill>
          <a:blip r:embed="rId2" cstate="print"/>
          <a:srcRect/>
          <a:stretch>
            <a:fillRect/>
          </a:stretch>
        </p:blipFill>
        <p:spPr bwMode="auto">
          <a:xfrm>
            <a:off x="285720" y="928670"/>
            <a:ext cx="8568952" cy="56623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3250" name="Picture 2" descr="C:\Users\связной\Desktop\обж 2.png"/>
          <p:cNvPicPr>
            <a:picLocks noChangeAspect="1" noChangeArrowheads="1"/>
          </p:cNvPicPr>
          <p:nvPr/>
        </p:nvPicPr>
        <p:blipFill>
          <a:blip r:embed="rId2" cstate="print"/>
          <a:srcRect/>
          <a:stretch>
            <a:fillRect/>
          </a:stretch>
        </p:blipFill>
        <p:spPr bwMode="auto">
          <a:xfrm>
            <a:off x="326098" y="332656"/>
            <a:ext cx="8596345" cy="61926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4274" name="Picture 2" descr="C:\Users\связной\Desktop\труд 1.png"/>
          <p:cNvPicPr>
            <a:picLocks noChangeAspect="1" noChangeArrowheads="1"/>
          </p:cNvPicPr>
          <p:nvPr/>
        </p:nvPicPr>
        <p:blipFill>
          <a:blip r:embed="rId2" cstate="print"/>
          <a:srcRect/>
          <a:stretch>
            <a:fillRect/>
          </a:stretch>
        </p:blipFill>
        <p:spPr bwMode="auto">
          <a:xfrm>
            <a:off x="323528" y="332656"/>
            <a:ext cx="8522429" cy="619268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5298" name="Picture 2" descr="C:\Users\связной\Desktop\труд 2.png"/>
          <p:cNvPicPr>
            <a:picLocks noChangeAspect="1" noChangeArrowheads="1"/>
          </p:cNvPicPr>
          <p:nvPr/>
        </p:nvPicPr>
        <p:blipFill>
          <a:blip r:embed="rId2" cstate="print"/>
          <a:srcRect/>
          <a:stretch>
            <a:fillRect/>
          </a:stretch>
        </p:blipFill>
        <p:spPr bwMode="auto">
          <a:xfrm>
            <a:off x="323528" y="332656"/>
            <a:ext cx="8708529" cy="612068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7467600" cy="582594"/>
          </a:xfrm>
        </p:spPr>
        <p:txBody>
          <a:bodyPr>
            <a:normAutofit fontScale="90000"/>
          </a:bodyPr>
          <a:lstStyle/>
          <a:p>
            <a:pPr algn="ctr"/>
            <a:r>
              <a:rPr lang="ru-RU" dirty="0" smtClean="0"/>
              <a:t>Познавательное развитие</a:t>
            </a:r>
            <a:endParaRPr lang="ru-RU" dirty="0"/>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214282" y="857232"/>
            <a:ext cx="8643998" cy="5905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normAutofit/>
          </a:bodyPr>
          <a:lstStyle/>
          <a:p>
            <a:r>
              <a:rPr lang="ru-RU" sz="2400" dirty="0" smtClean="0"/>
              <a:t>Нормативно – правовая база</a:t>
            </a:r>
            <a:endParaRPr lang="ru-RU" sz="2400" dirty="0"/>
          </a:p>
        </p:txBody>
      </p:sp>
      <p:sp>
        <p:nvSpPr>
          <p:cNvPr id="3" name="Содержимое 2"/>
          <p:cNvSpPr>
            <a:spLocks noGrp="1"/>
          </p:cNvSpPr>
          <p:nvPr>
            <p:ph idx="1"/>
          </p:nvPr>
        </p:nvSpPr>
        <p:spPr>
          <a:xfrm>
            <a:off x="457200" y="785794"/>
            <a:ext cx="7467600" cy="5340369"/>
          </a:xfrm>
        </p:spPr>
        <p:txBody>
          <a:bodyPr>
            <a:normAutofit fontScale="55000" lnSpcReduction="20000"/>
          </a:bodyPr>
          <a:lstStyle/>
          <a:p>
            <a:pPr>
              <a:buNone/>
            </a:pPr>
            <a:r>
              <a:rPr lang="ru-RU" b="1" dirty="0" smtClean="0"/>
              <a:t>ООП ДО разработана в соответствии:</a:t>
            </a:r>
            <a:endParaRPr lang="ru-RU" dirty="0" smtClean="0"/>
          </a:p>
          <a:p>
            <a:pPr>
              <a:buNone/>
            </a:pPr>
            <a:r>
              <a:rPr lang="ru-RU" b="1" dirty="0" smtClean="0"/>
              <a:t>с международными правовыми актами:</a:t>
            </a:r>
            <a:endParaRPr lang="ru-RU" dirty="0" smtClean="0"/>
          </a:p>
          <a:p>
            <a:pPr lvl="0"/>
            <a:r>
              <a:rPr lang="ru-RU" dirty="0" smtClean="0"/>
              <a:t>Конвенцией о правах ребенка (одобрена Генеральной Ассамблеей ООН 20.11.1989, вступила в силу для СССР от 15.09.1990);</a:t>
            </a:r>
          </a:p>
          <a:p>
            <a:pPr lvl="0"/>
            <a:r>
              <a:rPr lang="ru-RU" dirty="0" smtClean="0"/>
              <a:t>Декларация прав ребенка (провозглашена резолюцией 1286 Генеральной Ассамблеи ООН от 20.11.1959)</a:t>
            </a:r>
          </a:p>
          <a:p>
            <a:pPr>
              <a:buNone/>
            </a:pPr>
            <a:r>
              <a:rPr lang="ru-RU" b="1" dirty="0" smtClean="0"/>
              <a:t>Законами РФ и документами Правительства РФ:</a:t>
            </a:r>
            <a:endParaRPr lang="ru-RU" dirty="0" smtClean="0"/>
          </a:p>
          <a:p>
            <a:pPr lvl="0"/>
            <a:r>
              <a:rPr lang="ru-RU" dirty="0" smtClean="0"/>
              <a:t>ст.30 Конституция РФ ст.7, 9, 12, 14, 17, 18, 28, 32, 33 </a:t>
            </a:r>
          </a:p>
          <a:p>
            <a:pPr lvl="0"/>
            <a:r>
              <a:rPr lang="ru-RU" dirty="0" smtClean="0"/>
              <a:t>Федеральный закон «Об образовании в Российской Федерации» № 273-ФЗ от 29.12.2012;</a:t>
            </a:r>
          </a:p>
          <a:p>
            <a:pPr lvl="0"/>
            <a:r>
              <a:rPr lang="ru-RU" dirty="0" smtClean="0"/>
              <a:t> «Об основных гарантиях прав ребенка в Российской Федерации» от 24.07.1998 (с </a:t>
            </a:r>
            <a:r>
              <a:rPr lang="ru-RU" dirty="0" err="1" smtClean="0"/>
              <a:t>изм</a:t>
            </a:r>
            <a:r>
              <a:rPr lang="ru-RU" dirty="0" smtClean="0"/>
              <a:t>. и доп.);</a:t>
            </a:r>
          </a:p>
          <a:p>
            <a:pPr lvl="0"/>
            <a:r>
              <a:rPr lang="ru-RU" dirty="0" smtClean="0"/>
              <a:t>«Национальная доктрина образования» (одобрена постановлением Правительства РФ от 30.06.2000 г.);</a:t>
            </a:r>
          </a:p>
          <a:p>
            <a:pPr>
              <a:buNone/>
            </a:pPr>
            <a:r>
              <a:rPr lang="ru-RU" b="1" dirty="0" smtClean="0"/>
              <a:t>Документами Федеральных служб:</a:t>
            </a:r>
            <a:endParaRPr lang="ru-RU" dirty="0" smtClean="0"/>
          </a:p>
          <a:p>
            <a:pPr lvl="0"/>
            <a:r>
              <a:rPr lang="ru-RU" dirty="0" smtClean="0"/>
              <a:t>«Санитарно-эпидемиологические требования к устройству, содержанию и организации режима работы дошкольных образовательных организаций. </a:t>
            </a:r>
            <a:r>
              <a:rPr lang="ru-RU" dirty="0" err="1" smtClean="0"/>
              <a:t>СанПиН</a:t>
            </a:r>
            <a:r>
              <a:rPr lang="ru-RU" dirty="0" smtClean="0"/>
              <a:t> 2.4.1.3049-13»  (Постановление Главного государственного санитарного врача РФ от 15.05.2013 № 26);</a:t>
            </a:r>
          </a:p>
          <a:p>
            <a:pPr>
              <a:buNone/>
            </a:pPr>
            <a:r>
              <a:rPr lang="ru-RU" b="1" dirty="0" smtClean="0"/>
              <a:t>Нормативно-правовыми документами Минобразования России:</a:t>
            </a:r>
            <a:endParaRPr lang="ru-RU" dirty="0" smtClean="0"/>
          </a:p>
          <a:p>
            <a:pPr lvl="0"/>
            <a:r>
              <a:rPr lang="ru-RU" dirty="0" smtClean="0"/>
              <a:t>Приказ Министерства образования и науки РФ от 30.08.2013 г. № 1014</a:t>
            </a:r>
            <a:br>
              <a:rPr lang="ru-RU" dirty="0" smtClean="0"/>
            </a:br>
            <a:r>
              <a:rPr lang="ru-RU" dirty="0" smtClean="0"/>
              <a:t>«Об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дошкольного образования»;</a:t>
            </a:r>
          </a:p>
          <a:p>
            <a:pPr lvl="0"/>
            <a:r>
              <a:rPr lang="ru-RU" dirty="0" smtClean="0"/>
              <a:t>Приказ Минобрнауки России от 17.10.2013 №1155 «Об утверждении федерального государственного образовательного стандарта дошкольного образования»</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6322" name="Picture 2" descr="C:\Users\связной\Desktop\труд 3.png"/>
          <p:cNvPicPr>
            <a:picLocks noChangeAspect="1" noChangeArrowheads="1"/>
          </p:cNvPicPr>
          <p:nvPr/>
        </p:nvPicPr>
        <p:blipFill>
          <a:blip r:embed="rId2" cstate="print"/>
          <a:srcRect/>
          <a:stretch>
            <a:fillRect/>
          </a:stretch>
        </p:blipFill>
        <p:spPr bwMode="auto">
          <a:xfrm>
            <a:off x="323528" y="260648"/>
            <a:ext cx="8568952" cy="61926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dirty="0" smtClean="0"/>
              <a:t>Речевое развитие</a:t>
            </a:r>
            <a:endParaRPr lang="ru-RU" dirty="0"/>
          </a:p>
        </p:txBody>
      </p:sp>
      <p:sp>
        <p:nvSpPr>
          <p:cNvPr id="3" name="Содержимое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cstate="print"/>
          <a:srcRect/>
          <a:stretch>
            <a:fillRect/>
          </a:stretch>
        </p:blipFill>
        <p:spPr bwMode="auto">
          <a:xfrm>
            <a:off x="285721" y="928670"/>
            <a:ext cx="8501122" cy="5605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7347" name="Picture 3" descr="C:\Users\связной\Desktop\речь3.png"/>
          <p:cNvPicPr>
            <a:picLocks noChangeAspect="1" noChangeArrowheads="1"/>
          </p:cNvPicPr>
          <p:nvPr/>
        </p:nvPicPr>
        <p:blipFill>
          <a:blip r:embed="rId2" cstate="print"/>
          <a:srcRect/>
          <a:stretch>
            <a:fillRect/>
          </a:stretch>
        </p:blipFill>
        <p:spPr bwMode="auto">
          <a:xfrm>
            <a:off x="251520" y="332656"/>
            <a:ext cx="8579324" cy="619268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8370" name="Picture 2" descr="C:\Users\связной\Desktop\речь 2.png"/>
          <p:cNvPicPr>
            <a:picLocks noChangeAspect="1" noChangeArrowheads="1"/>
          </p:cNvPicPr>
          <p:nvPr/>
        </p:nvPicPr>
        <p:blipFill>
          <a:blip r:embed="rId2" cstate="print"/>
          <a:srcRect/>
          <a:stretch>
            <a:fillRect/>
          </a:stretch>
        </p:blipFill>
        <p:spPr bwMode="auto">
          <a:xfrm>
            <a:off x="251520" y="332656"/>
            <a:ext cx="8692007" cy="619268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472" y="571480"/>
            <a:ext cx="7715304" cy="461665"/>
          </a:xfrm>
          <a:prstGeom prst="rect">
            <a:avLst/>
          </a:prstGeom>
          <a:noFill/>
        </p:spPr>
        <p:txBody>
          <a:bodyPr wrap="square" rtlCol="0">
            <a:spAutoFit/>
          </a:bodyPr>
          <a:lstStyle/>
          <a:p>
            <a:r>
              <a:rPr lang="ru-RU" sz="2400" dirty="0" smtClean="0">
                <a:solidFill>
                  <a:schemeClr val="accent2">
                    <a:lumMod val="75000"/>
                  </a:schemeClr>
                </a:solidFill>
              </a:rPr>
              <a:t>    </a:t>
            </a:r>
            <a:endParaRPr lang="ru-RU" sz="2400" dirty="0">
              <a:solidFill>
                <a:schemeClr val="accent2">
                  <a:lumMod val="75000"/>
                </a:schemeClr>
              </a:solidFill>
            </a:endParaRPr>
          </a:p>
        </p:txBody>
      </p:sp>
      <p:sp>
        <p:nvSpPr>
          <p:cNvPr id="10" name="TextBox 9"/>
          <p:cNvSpPr txBox="1"/>
          <p:nvPr/>
        </p:nvSpPr>
        <p:spPr>
          <a:xfrm>
            <a:off x="428596" y="428604"/>
            <a:ext cx="8501122" cy="5724644"/>
          </a:xfrm>
          <a:prstGeom prst="rect">
            <a:avLst/>
          </a:prstGeom>
          <a:noFill/>
        </p:spPr>
        <p:txBody>
          <a:bodyPr wrap="square" rtlCol="0">
            <a:spAutoFit/>
          </a:bodyPr>
          <a:lstStyle/>
          <a:p>
            <a:r>
              <a:rPr lang="ru-RU" sz="2400" b="1" dirty="0" smtClean="0"/>
              <a:t>Основные задачи по развитию речи</a:t>
            </a:r>
            <a:r>
              <a:rPr lang="ru-RU" dirty="0" smtClean="0"/>
              <a:t>, которые мы </a:t>
            </a:r>
          </a:p>
          <a:p>
            <a:r>
              <a:rPr lang="ru-RU" dirty="0" smtClean="0"/>
              <a:t>ставим в работе с детьми:</a:t>
            </a:r>
          </a:p>
          <a:p>
            <a:pPr marL="342900" indent="-342900">
              <a:buAutoNum type="arabicPeriod"/>
            </a:pPr>
            <a:r>
              <a:rPr lang="ru-RU" b="1" dirty="0" smtClean="0"/>
              <a:t>Обогащение словаря детей и активизация словарного запаса</a:t>
            </a:r>
            <a:r>
              <a:rPr lang="ru-RU" dirty="0" smtClean="0"/>
              <a:t>. (Объяснение,</a:t>
            </a:r>
          </a:p>
          <a:p>
            <a:pPr marL="342900" indent="-342900"/>
            <a:r>
              <a:rPr lang="ru-RU" dirty="0" smtClean="0"/>
              <a:t> показ многогранного значения, смысл слов употребляемых в речи, как правильно сказать, как сказать по другому).</a:t>
            </a:r>
          </a:p>
          <a:p>
            <a:pPr marL="342900" indent="-342900">
              <a:buAutoNum type="arabicPeriod" startAt="2"/>
            </a:pPr>
            <a:r>
              <a:rPr lang="ru-RU" b="1" dirty="0" smtClean="0"/>
              <a:t>Работа над грамматическим строем речи.  </a:t>
            </a:r>
            <a:r>
              <a:rPr lang="ru-RU" dirty="0" smtClean="0"/>
              <a:t>(Слова- это «кирпичики», из которых складывается речь. Грамматика – нормы изменения слов и соединения их в предложения. Это изменение слов по числам, падежам, родам, построение простых и сложных предложений.</a:t>
            </a:r>
          </a:p>
          <a:p>
            <a:pPr marL="342900" indent="-342900">
              <a:buAutoNum type="arabicPeriod" startAt="2"/>
            </a:pPr>
            <a:r>
              <a:rPr lang="ru-RU" b="1" dirty="0" smtClean="0"/>
              <a:t>Формирование звуковой культуры речи. </a:t>
            </a:r>
            <a:r>
              <a:rPr lang="ru-RU" dirty="0" smtClean="0"/>
              <a:t>(Умение слышать и воспроизводить все звуки родного языка. Эта работа над системой ударений в словах, интонационным строем родного языка, четким произношением звуков и слов, темпом речи и силой голоса.)</a:t>
            </a:r>
          </a:p>
          <a:p>
            <a:pPr marL="342900" indent="-342900">
              <a:buAutoNum type="arabicPeriod" startAt="2"/>
            </a:pPr>
            <a:r>
              <a:rPr lang="ru-RU" b="1" dirty="0" smtClean="0"/>
              <a:t>Формирование и развитие связной речи. </a:t>
            </a:r>
            <a:r>
              <a:rPr lang="ru-RU" dirty="0" smtClean="0"/>
              <a:t>(Диалогической и монологической. Диалог – разговорный жанр языка. Ребенок учится спрашивать, отвечать, объяснять, рассуждать, слушать и понимать. Постепенно в речь ребенка включается монолог – это более сложная форма речи: составление ребенком небольших рассказов, сказок, умение пересказать историю, событие.)</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42976" y="357166"/>
            <a:ext cx="6429420" cy="523220"/>
          </a:xfrm>
          <a:prstGeom prst="rect">
            <a:avLst/>
          </a:prstGeom>
          <a:noFill/>
        </p:spPr>
        <p:txBody>
          <a:bodyPr wrap="square" rtlCol="0">
            <a:spAutoFit/>
          </a:bodyPr>
          <a:lstStyle/>
          <a:p>
            <a:pPr algn="ctr"/>
            <a:r>
              <a:rPr lang="ru-RU" sz="2800" b="1" dirty="0" smtClean="0"/>
              <a:t>Развитие </a:t>
            </a:r>
            <a:r>
              <a:rPr lang="ru-RU" sz="2800" b="1" dirty="0" smtClean="0"/>
              <a:t> речи </a:t>
            </a:r>
            <a:r>
              <a:rPr lang="ru-RU" sz="2800" b="1" dirty="0" smtClean="0"/>
              <a:t>в режиме дня</a:t>
            </a:r>
            <a:endParaRPr lang="ru-RU" sz="2800" b="1" dirty="0"/>
          </a:p>
        </p:txBody>
      </p:sp>
      <p:sp>
        <p:nvSpPr>
          <p:cNvPr id="10" name="TextBox 9"/>
          <p:cNvSpPr txBox="1"/>
          <p:nvPr/>
        </p:nvSpPr>
        <p:spPr>
          <a:xfrm>
            <a:off x="0" y="2143116"/>
            <a:ext cx="2285984" cy="2554545"/>
          </a:xfrm>
          <a:prstGeom prst="rect">
            <a:avLst/>
          </a:prstGeom>
          <a:noFill/>
        </p:spPr>
        <p:txBody>
          <a:bodyPr wrap="square" rtlCol="0">
            <a:spAutoFit/>
          </a:bodyPr>
          <a:lstStyle/>
          <a:p>
            <a:pPr algn="ctr"/>
            <a:r>
              <a:rPr lang="ru-RU" sz="1600" b="1" u="sng" dirty="0" smtClean="0"/>
              <a:t>Утро</a:t>
            </a:r>
          </a:p>
          <a:p>
            <a:pPr algn="ctr"/>
            <a:endParaRPr lang="ru-RU" sz="1600" b="1" u="sng" dirty="0" smtClean="0"/>
          </a:p>
          <a:p>
            <a:pPr algn="ctr"/>
            <a:r>
              <a:rPr lang="ru-RU" sz="1600" b="1" dirty="0" smtClean="0"/>
              <a:t>Дидактические игры</a:t>
            </a:r>
          </a:p>
          <a:p>
            <a:pPr algn="ctr"/>
            <a:r>
              <a:rPr lang="ru-RU" sz="1600" b="1" dirty="0" smtClean="0"/>
              <a:t>Игровые упражнения</a:t>
            </a:r>
          </a:p>
          <a:p>
            <a:pPr algn="ctr"/>
            <a:r>
              <a:rPr lang="ru-RU" sz="1600" b="1" dirty="0" smtClean="0"/>
              <a:t>Сюжетно – ролевые игры</a:t>
            </a:r>
          </a:p>
          <a:p>
            <a:pPr algn="ctr"/>
            <a:r>
              <a:rPr lang="ru-RU" sz="1600" b="1" dirty="0" smtClean="0"/>
              <a:t>Непосредственное общение с ребенком</a:t>
            </a:r>
            <a:endParaRPr lang="ru-RU" sz="1600" b="1" dirty="0"/>
          </a:p>
        </p:txBody>
      </p:sp>
      <p:sp>
        <p:nvSpPr>
          <p:cNvPr id="18" name="Прямоугольник 17"/>
          <p:cNvSpPr/>
          <p:nvPr/>
        </p:nvSpPr>
        <p:spPr>
          <a:xfrm>
            <a:off x="2143108" y="2143116"/>
            <a:ext cx="2214578" cy="3293209"/>
          </a:xfrm>
          <a:prstGeom prst="rect">
            <a:avLst/>
          </a:prstGeom>
        </p:spPr>
        <p:txBody>
          <a:bodyPr wrap="square">
            <a:spAutoFit/>
          </a:bodyPr>
          <a:lstStyle/>
          <a:p>
            <a:pPr algn="ctr"/>
            <a:r>
              <a:rPr lang="ru-RU" sz="1600" b="1" u="sng" dirty="0" smtClean="0"/>
              <a:t>НОД</a:t>
            </a:r>
          </a:p>
          <a:p>
            <a:pPr algn="ctr"/>
            <a:endParaRPr lang="ru-RU" sz="1600" b="1" u="sng" dirty="0" smtClean="0"/>
          </a:p>
          <a:p>
            <a:pPr algn="ctr"/>
            <a:r>
              <a:rPr lang="ru-RU" sz="1600" b="1" dirty="0" smtClean="0"/>
              <a:t>Продуктивная деятельность</a:t>
            </a:r>
          </a:p>
          <a:p>
            <a:pPr algn="ctr"/>
            <a:r>
              <a:rPr lang="ru-RU" sz="1600" b="1" dirty="0" smtClean="0"/>
              <a:t>Исследовательская деятельность</a:t>
            </a:r>
          </a:p>
          <a:p>
            <a:pPr algn="ctr"/>
            <a:r>
              <a:rPr lang="ru-RU" sz="1600" b="1" dirty="0" smtClean="0"/>
              <a:t>Ознакомление с художественной литературой</a:t>
            </a:r>
          </a:p>
          <a:p>
            <a:pPr algn="ctr"/>
            <a:r>
              <a:rPr lang="ru-RU" sz="1600" b="1" dirty="0" smtClean="0"/>
              <a:t>Музыкальное творчество</a:t>
            </a:r>
          </a:p>
          <a:p>
            <a:pPr algn="ctr"/>
            <a:r>
              <a:rPr lang="ru-RU" sz="1600" b="1" dirty="0" smtClean="0"/>
              <a:t>Физкультурная деятельность</a:t>
            </a:r>
            <a:endParaRPr lang="ru-RU" sz="1600" b="1" dirty="0"/>
          </a:p>
        </p:txBody>
      </p:sp>
      <p:sp>
        <p:nvSpPr>
          <p:cNvPr id="19" name="Прямоугольник 18"/>
          <p:cNvSpPr/>
          <p:nvPr/>
        </p:nvSpPr>
        <p:spPr>
          <a:xfrm>
            <a:off x="4357686" y="2214554"/>
            <a:ext cx="2214578" cy="2800767"/>
          </a:xfrm>
          <a:prstGeom prst="rect">
            <a:avLst/>
          </a:prstGeom>
        </p:spPr>
        <p:txBody>
          <a:bodyPr wrap="square">
            <a:spAutoFit/>
          </a:bodyPr>
          <a:lstStyle/>
          <a:p>
            <a:pPr algn="ctr"/>
            <a:r>
              <a:rPr lang="ru-RU" sz="1600" b="1" u="sng" dirty="0" smtClean="0"/>
              <a:t>Прогулка</a:t>
            </a:r>
          </a:p>
          <a:p>
            <a:pPr algn="ctr"/>
            <a:endParaRPr lang="ru-RU" sz="1600" b="1" u="sng" dirty="0" smtClean="0"/>
          </a:p>
          <a:p>
            <a:pPr algn="ctr"/>
            <a:r>
              <a:rPr lang="ru-RU" sz="1600" b="1" dirty="0" smtClean="0"/>
              <a:t>Наблюдения за объектами природы</a:t>
            </a:r>
          </a:p>
          <a:p>
            <a:pPr algn="ctr"/>
            <a:r>
              <a:rPr lang="ru-RU" sz="1600" b="1" dirty="0" smtClean="0"/>
              <a:t>Экскурсии</a:t>
            </a:r>
          </a:p>
          <a:p>
            <a:pPr algn="ctr"/>
            <a:r>
              <a:rPr lang="ru-RU" sz="1600" b="1" dirty="0" smtClean="0"/>
              <a:t>Художественное слово</a:t>
            </a:r>
          </a:p>
          <a:p>
            <a:pPr algn="ctr"/>
            <a:r>
              <a:rPr lang="ru-RU" sz="1600" b="1" dirty="0" smtClean="0"/>
              <a:t>Экспериментально-исследовательская </a:t>
            </a:r>
            <a:r>
              <a:rPr lang="ru-RU" sz="1600" b="1" dirty="0" smtClean="0"/>
              <a:t>деятельность</a:t>
            </a:r>
            <a:endParaRPr lang="ru-RU" sz="1600" b="1" dirty="0"/>
          </a:p>
        </p:txBody>
      </p:sp>
      <p:sp>
        <p:nvSpPr>
          <p:cNvPr id="21" name="Прямоугольник 20"/>
          <p:cNvSpPr/>
          <p:nvPr/>
        </p:nvSpPr>
        <p:spPr>
          <a:xfrm>
            <a:off x="6500826" y="2214554"/>
            <a:ext cx="2500298" cy="2800767"/>
          </a:xfrm>
          <a:prstGeom prst="rect">
            <a:avLst/>
          </a:prstGeom>
        </p:spPr>
        <p:txBody>
          <a:bodyPr wrap="square">
            <a:spAutoFit/>
          </a:bodyPr>
          <a:lstStyle/>
          <a:p>
            <a:pPr algn="ctr"/>
            <a:r>
              <a:rPr lang="ru-RU" sz="1600" b="1" u="sng" dirty="0" smtClean="0"/>
              <a:t>Вечер</a:t>
            </a:r>
          </a:p>
          <a:p>
            <a:pPr algn="ctr"/>
            <a:endParaRPr lang="ru-RU" sz="1600" b="1" u="sng" dirty="0" smtClean="0"/>
          </a:p>
          <a:p>
            <a:pPr algn="ctr"/>
            <a:r>
              <a:rPr lang="ru-RU" sz="1600" b="1" dirty="0" smtClean="0"/>
              <a:t>Сюжетно – ролевые игры</a:t>
            </a:r>
          </a:p>
          <a:p>
            <a:pPr algn="ctr"/>
            <a:r>
              <a:rPr lang="ru-RU" sz="1600" b="1" dirty="0" smtClean="0"/>
              <a:t>Игры – инсценировки</a:t>
            </a:r>
          </a:p>
          <a:p>
            <a:pPr algn="ctr"/>
            <a:r>
              <a:rPr lang="ru-RU" sz="1600" b="1" dirty="0" smtClean="0"/>
              <a:t>Театрально – художественная деятельность</a:t>
            </a:r>
          </a:p>
          <a:p>
            <a:pPr algn="ctr"/>
            <a:r>
              <a:rPr lang="ru-RU" sz="1600" b="1" dirty="0" smtClean="0"/>
              <a:t>Экспериментально-исследовательская </a:t>
            </a:r>
            <a:r>
              <a:rPr lang="ru-RU" sz="1600" b="1" dirty="0" smtClean="0"/>
              <a:t>деятельность</a:t>
            </a:r>
          </a:p>
        </p:txBody>
      </p:sp>
      <p:sp>
        <p:nvSpPr>
          <p:cNvPr id="12" name="Стрелка вниз 11"/>
          <p:cNvSpPr/>
          <p:nvPr/>
        </p:nvSpPr>
        <p:spPr>
          <a:xfrm rot="1917787">
            <a:off x="1150897" y="1054215"/>
            <a:ext cx="484632" cy="978408"/>
          </a:xfrm>
          <a:prstGeom prst="downArrow">
            <a:avLst>
              <a:gd name="adj1" fmla="val 23813"/>
              <a:gd name="adj2" fmla="val 141924"/>
            </a:avLst>
          </a:prstGeom>
          <a:solidFill>
            <a:schemeClr val="accent1">
              <a:lumMod val="40000"/>
              <a:lumOff val="60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3000364" y="1071546"/>
            <a:ext cx="484632" cy="978408"/>
          </a:xfrm>
          <a:prstGeom prst="downArrow">
            <a:avLst>
              <a:gd name="adj1" fmla="val 23813"/>
              <a:gd name="adj2" fmla="val 1419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5214942" y="1071546"/>
            <a:ext cx="484632" cy="978408"/>
          </a:xfrm>
          <a:prstGeom prst="downArrow">
            <a:avLst>
              <a:gd name="adj1" fmla="val 23813"/>
              <a:gd name="adj2" fmla="val 1419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20174114">
            <a:off x="7320362" y="984839"/>
            <a:ext cx="484632" cy="978408"/>
          </a:xfrm>
          <a:prstGeom prst="downArrow">
            <a:avLst>
              <a:gd name="adj1" fmla="val 23813"/>
              <a:gd name="adj2" fmla="val 1419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9394" name="Picture 2" descr="C:\Users\связной\Desktop\речь4.png"/>
          <p:cNvPicPr>
            <a:picLocks noChangeAspect="1" noChangeArrowheads="1"/>
          </p:cNvPicPr>
          <p:nvPr/>
        </p:nvPicPr>
        <p:blipFill>
          <a:blip r:embed="rId2" cstate="print"/>
          <a:srcRect/>
          <a:stretch>
            <a:fillRect/>
          </a:stretch>
        </p:blipFill>
        <p:spPr bwMode="auto">
          <a:xfrm>
            <a:off x="395536" y="260648"/>
            <a:ext cx="8424936" cy="633670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0418" name="Picture 2" descr="C:\Users\связной\Desktop\речь5.png"/>
          <p:cNvPicPr>
            <a:picLocks noChangeAspect="1" noChangeArrowheads="1"/>
          </p:cNvPicPr>
          <p:nvPr/>
        </p:nvPicPr>
        <p:blipFill>
          <a:blip r:embed="rId2" cstate="print"/>
          <a:srcRect/>
          <a:stretch>
            <a:fillRect/>
          </a:stretch>
        </p:blipFill>
        <p:spPr bwMode="auto">
          <a:xfrm>
            <a:off x="323528" y="260648"/>
            <a:ext cx="8514150" cy="619268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68280"/>
          </a:xfrm>
        </p:spPr>
        <p:txBody>
          <a:bodyPr>
            <a:normAutofit fontScale="90000"/>
          </a:bodyPr>
          <a:lstStyle/>
          <a:p>
            <a:pPr algn="ctr"/>
            <a:r>
              <a:rPr lang="ru-RU" dirty="0" smtClean="0">
                <a:latin typeface="+mn-lt"/>
              </a:rPr>
              <a:t>Познавательное развитие</a:t>
            </a:r>
            <a:endParaRPr lang="ru-RU" dirty="0">
              <a:latin typeface="+mn-lt"/>
            </a:endParaRPr>
          </a:p>
        </p:txBody>
      </p:sp>
      <p:sp>
        <p:nvSpPr>
          <p:cNvPr id="3" name="Содержимое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cstate="print"/>
          <a:srcRect/>
          <a:stretch>
            <a:fillRect/>
          </a:stretch>
        </p:blipFill>
        <p:spPr bwMode="auto">
          <a:xfrm>
            <a:off x="428596" y="785794"/>
            <a:ext cx="8429684" cy="591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42" name="Picture 2" descr="C:\Users\связной\Desktop\познан 2.png"/>
          <p:cNvPicPr>
            <a:picLocks noChangeAspect="1" noChangeArrowheads="1"/>
          </p:cNvPicPr>
          <p:nvPr/>
        </p:nvPicPr>
        <p:blipFill>
          <a:blip r:embed="rId2" cstate="print"/>
          <a:srcRect/>
          <a:stretch>
            <a:fillRect/>
          </a:stretch>
        </p:blipFill>
        <p:spPr bwMode="auto">
          <a:xfrm>
            <a:off x="467544" y="332656"/>
            <a:ext cx="8280920" cy="62646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Цель Основной Общеобразовательной Программы </a:t>
            </a:r>
            <a:r>
              <a:rPr lang="ru-RU" sz="2800" dirty="0" smtClean="0"/>
              <a:t>:</a:t>
            </a:r>
            <a:endParaRPr lang="ru-RU" sz="2800" dirty="0"/>
          </a:p>
        </p:txBody>
      </p:sp>
      <p:sp>
        <p:nvSpPr>
          <p:cNvPr id="3" name="Содержимое 2"/>
          <p:cNvSpPr>
            <a:spLocks noGrp="1"/>
          </p:cNvSpPr>
          <p:nvPr>
            <p:ph idx="1"/>
          </p:nvPr>
        </p:nvSpPr>
        <p:spPr>
          <a:xfrm>
            <a:off x="457200" y="2428868"/>
            <a:ext cx="8186766" cy="3214710"/>
          </a:xfrm>
        </p:spPr>
        <p:txBody>
          <a:bodyPr>
            <a:normAutofit fontScale="92500" lnSpcReduction="10000"/>
          </a:bodyPr>
          <a:lstStyle/>
          <a:p>
            <a:pPr algn="ctr"/>
            <a:r>
              <a:rPr lang="ru-RU" dirty="0" smtClean="0"/>
              <a:t>создание благоприятных условий для полноценного проживания ребенком дошкольного детства, формирование основ базовой культуры личности, всестороннее развитие психических и физических качеств в соответствии с возрастными и индивидуальными особенностями, подготовка к жизни в современном обществе, к обучению в школе, обеспечение безопасности жизнедеятельности дошкольника.</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2466" name="Picture 2" descr="C:\Users\связной\Desktop\познан 3.png"/>
          <p:cNvPicPr>
            <a:picLocks noChangeAspect="1" noChangeArrowheads="1"/>
          </p:cNvPicPr>
          <p:nvPr/>
        </p:nvPicPr>
        <p:blipFill>
          <a:blip r:embed="rId2" cstate="print"/>
          <a:srcRect/>
          <a:stretch>
            <a:fillRect/>
          </a:stretch>
        </p:blipFill>
        <p:spPr bwMode="auto">
          <a:xfrm>
            <a:off x="323528" y="332656"/>
            <a:ext cx="8585224" cy="619268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3490" name="Picture 2" descr="C:\Users\связной\Desktop\познан 4.png"/>
          <p:cNvPicPr>
            <a:picLocks noChangeAspect="1" noChangeArrowheads="1"/>
          </p:cNvPicPr>
          <p:nvPr/>
        </p:nvPicPr>
        <p:blipFill>
          <a:blip r:embed="rId2" cstate="print"/>
          <a:srcRect/>
          <a:stretch>
            <a:fillRect/>
          </a:stretch>
        </p:blipFill>
        <p:spPr bwMode="auto">
          <a:xfrm>
            <a:off x="323528" y="260648"/>
            <a:ext cx="8492541" cy="626469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4514" name="Picture 2" descr="C:\Users\связной\Desktop\познан 5.png"/>
          <p:cNvPicPr>
            <a:picLocks noChangeAspect="1" noChangeArrowheads="1"/>
          </p:cNvPicPr>
          <p:nvPr/>
        </p:nvPicPr>
        <p:blipFill>
          <a:blip r:embed="rId2" cstate="print"/>
          <a:srcRect/>
          <a:stretch>
            <a:fillRect/>
          </a:stretch>
        </p:blipFill>
        <p:spPr bwMode="auto">
          <a:xfrm>
            <a:off x="323528" y="332656"/>
            <a:ext cx="8496944" cy="626469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5538" name="Picture 2" descr="C:\Users\связной\Desktop\конструир.png"/>
          <p:cNvPicPr>
            <a:picLocks noChangeAspect="1" noChangeArrowheads="1"/>
          </p:cNvPicPr>
          <p:nvPr/>
        </p:nvPicPr>
        <p:blipFill>
          <a:blip r:embed="rId2" cstate="print"/>
          <a:srcRect/>
          <a:stretch>
            <a:fillRect/>
          </a:stretch>
        </p:blipFill>
        <p:spPr bwMode="auto">
          <a:xfrm>
            <a:off x="323528" y="260648"/>
            <a:ext cx="8496944" cy="639593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6562" name="Picture 2" descr="C:\Users\связной\Desktop\констр 2.png"/>
          <p:cNvPicPr>
            <a:picLocks noChangeAspect="1" noChangeArrowheads="1"/>
          </p:cNvPicPr>
          <p:nvPr/>
        </p:nvPicPr>
        <p:blipFill>
          <a:blip r:embed="rId2" cstate="print"/>
          <a:srcRect/>
          <a:stretch>
            <a:fillRect/>
          </a:stretch>
        </p:blipFill>
        <p:spPr bwMode="auto">
          <a:xfrm>
            <a:off x="323528" y="332656"/>
            <a:ext cx="8373879" cy="619268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7586" name="Picture 2" descr="C:\Users\связной\Desktop\экспериментир.png"/>
          <p:cNvPicPr>
            <a:picLocks noChangeAspect="1" noChangeArrowheads="1"/>
          </p:cNvPicPr>
          <p:nvPr/>
        </p:nvPicPr>
        <p:blipFill>
          <a:blip r:embed="rId2" cstate="print"/>
          <a:srcRect/>
          <a:stretch>
            <a:fillRect/>
          </a:stretch>
        </p:blipFill>
        <p:spPr bwMode="auto">
          <a:xfrm>
            <a:off x="323528" y="260648"/>
            <a:ext cx="8536651" cy="612068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8610" name="Picture 2" descr="C:\Users\связной\Desktop\экологич.png"/>
          <p:cNvPicPr>
            <a:picLocks noChangeAspect="1" noChangeArrowheads="1"/>
          </p:cNvPicPr>
          <p:nvPr/>
        </p:nvPicPr>
        <p:blipFill>
          <a:blip r:embed="rId2" cstate="print"/>
          <a:srcRect/>
          <a:stretch>
            <a:fillRect/>
          </a:stretch>
        </p:blipFill>
        <p:spPr bwMode="auto">
          <a:xfrm>
            <a:off x="323528" y="260648"/>
            <a:ext cx="8556350" cy="633670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9634" name="Picture 2" descr="C:\Users\связной\Desktop\соц мир.png"/>
          <p:cNvPicPr>
            <a:picLocks noChangeAspect="1" noChangeArrowheads="1"/>
          </p:cNvPicPr>
          <p:nvPr/>
        </p:nvPicPr>
        <p:blipFill>
          <a:blip r:embed="rId2" cstate="print"/>
          <a:srcRect/>
          <a:stretch>
            <a:fillRect/>
          </a:stretch>
        </p:blipFill>
        <p:spPr bwMode="auto">
          <a:xfrm>
            <a:off x="395536" y="260648"/>
            <a:ext cx="8483152" cy="633670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0658" name="Picture 2" descr="C:\Users\связной\Desktop\природ 3.png"/>
          <p:cNvPicPr>
            <a:picLocks noChangeAspect="1" noChangeArrowheads="1"/>
          </p:cNvPicPr>
          <p:nvPr/>
        </p:nvPicPr>
        <p:blipFill>
          <a:blip r:embed="rId2" cstate="print"/>
          <a:srcRect/>
          <a:stretch>
            <a:fillRect/>
          </a:stretch>
        </p:blipFill>
        <p:spPr bwMode="auto">
          <a:xfrm>
            <a:off x="323528" y="260648"/>
            <a:ext cx="8496944" cy="638151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68280"/>
          </a:xfrm>
        </p:spPr>
        <p:txBody>
          <a:bodyPr>
            <a:noAutofit/>
          </a:bodyPr>
          <a:lstStyle/>
          <a:p>
            <a:pPr algn="ctr"/>
            <a:r>
              <a:rPr lang="ru-RU" sz="2400" b="1" dirty="0" smtClean="0">
                <a:latin typeface="+mn-lt"/>
              </a:rPr>
              <a:t>Художественно-эстетическое развитие</a:t>
            </a:r>
            <a:endParaRPr lang="ru-RU" sz="2400" b="1" dirty="0">
              <a:latin typeface="+mn-lt"/>
            </a:endParaRPr>
          </a:p>
        </p:txBody>
      </p:sp>
      <p:sp>
        <p:nvSpPr>
          <p:cNvPr id="4" name="Прямоугольник 3"/>
          <p:cNvSpPr/>
          <p:nvPr/>
        </p:nvSpPr>
        <p:spPr>
          <a:xfrm>
            <a:off x="285720" y="928670"/>
            <a:ext cx="8352928" cy="5544616"/>
          </a:xfrm>
          <a:prstGeom prst="rect">
            <a:avLst/>
          </a:prstGeom>
          <a:solidFill>
            <a:srgbClr val="F1D4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11560" y="1052736"/>
            <a:ext cx="7746654" cy="792088"/>
          </a:xfrm>
          <a:prstGeom prst="rect">
            <a:avLst/>
          </a:prstGeom>
          <a:solidFill>
            <a:srgbClr val="F3A0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rPr>
              <a:t>Основная цель -</a:t>
            </a:r>
            <a:r>
              <a:rPr lang="ru-RU" sz="2400" b="1" dirty="0" smtClean="0"/>
              <a:t> </a:t>
            </a:r>
            <a:r>
              <a:rPr lang="ru-RU" sz="1600" b="1" dirty="0" smtClean="0"/>
              <a:t>воспитание   гармонически развитой личности.</a:t>
            </a:r>
            <a:endParaRPr lang="ru-RU" sz="2400" dirty="0" smtClean="0"/>
          </a:p>
        </p:txBody>
      </p:sp>
      <p:sp>
        <p:nvSpPr>
          <p:cNvPr id="6" name="Прямоугольник 5"/>
          <p:cNvSpPr/>
          <p:nvPr/>
        </p:nvSpPr>
        <p:spPr>
          <a:xfrm>
            <a:off x="2714612" y="2571744"/>
            <a:ext cx="3816424" cy="1435600"/>
          </a:xfrm>
          <a:prstGeom prst="rect">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solidFill>
                <a:schemeClr val="bg1"/>
              </a:solidFill>
            </a:endParaRPr>
          </a:p>
          <a:p>
            <a:pPr algn="ctr"/>
            <a:r>
              <a:rPr lang="ru-RU" sz="1600" dirty="0" smtClean="0">
                <a:solidFill>
                  <a:schemeClr val="bg1"/>
                </a:solidFill>
              </a:rPr>
              <a:t>развитие </a:t>
            </a:r>
            <a:r>
              <a:rPr lang="ru-RU" sz="1600" dirty="0" smtClean="0">
                <a:solidFill>
                  <a:schemeClr val="bg1"/>
                </a:solidFill>
              </a:rPr>
              <a:t>предполагает развитие предпосылок ценностно-смыслового восприятия и понимания произведений искусства (словесного, музыкального, изобразительного), мира природы</a:t>
            </a:r>
          </a:p>
          <a:p>
            <a:pPr algn="ctr"/>
            <a:endParaRPr lang="ru-RU" dirty="0"/>
          </a:p>
        </p:txBody>
      </p:sp>
      <p:sp>
        <p:nvSpPr>
          <p:cNvPr id="9" name="Прямоугольник 8"/>
          <p:cNvSpPr/>
          <p:nvPr/>
        </p:nvSpPr>
        <p:spPr>
          <a:xfrm>
            <a:off x="2714612" y="4357694"/>
            <a:ext cx="3659298" cy="1872208"/>
          </a:xfrm>
          <a:prstGeom prst="rect">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реализация самостоятельной творческой деятельности детей (изобразительной, конструктивно-модельной, музыкальной и др.)</a:t>
            </a:r>
          </a:p>
          <a:p>
            <a:pPr algn="ctr"/>
            <a:endParaRPr lang="ru-RU" dirty="0"/>
          </a:p>
        </p:txBody>
      </p:sp>
      <p:sp>
        <p:nvSpPr>
          <p:cNvPr id="10" name="Прямоугольник 9"/>
          <p:cNvSpPr/>
          <p:nvPr/>
        </p:nvSpPr>
        <p:spPr>
          <a:xfrm>
            <a:off x="428596" y="2500306"/>
            <a:ext cx="2045648" cy="1656184"/>
          </a:xfrm>
          <a:prstGeom prst="rect">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становление эстетического отношения к окружающему миру</a:t>
            </a:r>
          </a:p>
          <a:p>
            <a:pPr algn="ctr"/>
            <a:endParaRPr lang="ru-RU" dirty="0"/>
          </a:p>
        </p:txBody>
      </p:sp>
      <p:sp>
        <p:nvSpPr>
          <p:cNvPr id="12" name="Прямоугольник 11"/>
          <p:cNvSpPr/>
          <p:nvPr/>
        </p:nvSpPr>
        <p:spPr>
          <a:xfrm>
            <a:off x="6786578" y="2500306"/>
            <a:ext cx="1643074" cy="1656184"/>
          </a:xfrm>
          <a:prstGeom prst="rect">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формирование элементарных представлений о видах искусства</a:t>
            </a:r>
          </a:p>
          <a:p>
            <a:pPr algn="ctr"/>
            <a:endParaRPr lang="ru-RU" dirty="0"/>
          </a:p>
        </p:txBody>
      </p:sp>
      <p:sp>
        <p:nvSpPr>
          <p:cNvPr id="14" name="Прямоугольник 13"/>
          <p:cNvSpPr/>
          <p:nvPr/>
        </p:nvSpPr>
        <p:spPr>
          <a:xfrm>
            <a:off x="500034" y="4286256"/>
            <a:ext cx="2000264" cy="1944216"/>
          </a:xfrm>
          <a:prstGeom prst="rect">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восприятие музыки, художественной литературы, фольклора</a:t>
            </a:r>
          </a:p>
          <a:p>
            <a:pPr algn="ctr"/>
            <a:endParaRPr lang="ru-RU" dirty="0"/>
          </a:p>
        </p:txBody>
      </p:sp>
      <p:sp>
        <p:nvSpPr>
          <p:cNvPr id="15" name="Прямоугольник 14"/>
          <p:cNvSpPr/>
          <p:nvPr/>
        </p:nvSpPr>
        <p:spPr>
          <a:xfrm>
            <a:off x="6572264" y="4357694"/>
            <a:ext cx="1714512" cy="1872208"/>
          </a:xfrm>
          <a:prstGeom prst="rect">
            <a:avLst/>
          </a:prstGeom>
          <a:solidFill>
            <a:schemeClr val="bg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стимулирование сопереживания персонажам художественных произведений</a:t>
            </a:r>
          </a:p>
          <a:p>
            <a:pPr algn="ctr"/>
            <a:endParaRPr lang="ru-RU" dirty="0"/>
          </a:p>
        </p:txBody>
      </p:sp>
      <p:sp>
        <p:nvSpPr>
          <p:cNvPr id="16" name="Прямоугольник 15"/>
          <p:cNvSpPr/>
          <p:nvPr/>
        </p:nvSpPr>
        <p:spPr>
          <a:xfrm>
            <a:off x="611560" y="1988840"/>
            <a:ext cx="7532340" cy="423664"/>
          </a:xfrm>
          <a:prstGeom prst="rect">
            <a:avLst/>
          </a:prstGeom>
          <a:solidFill>
            <a:srgbClr val="F3A0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00000"/>
                </a:solidFill>
              </a:rPr>
              <a:t>задачи художественно – эстетического развития</a:t>
            </a:r>
            <a:endParaRPr lang="ru-RU" sz="14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fontScale="90000"/>
          </a:bodyPr>
          <a:lstStyle/>
          <a:p>
            <a:r>
              <a:rPr lang="ru-RU" b="1" dirty="0" smtClean="0"/>
              <a:t>Задачи:  </a:t>
            </a:r>
            <a:r>
              <a:rPr lang="ru-RU" dirty="0" smtClean="0"/>
              <a:t/>
            </a:r>
            <a:br>
              <a:rPr lang="ru-RU" dirty="0" smtClean="0"/>
            </a:br>
            <a:endParaRPr lang="ru-RU" dirty="0"/>
          </a:p>
        </p:txBody>
      </p:sp>
      <p:sp>
        <p:nvSpPr>
          <p:cNvPr id="3" name="Содержимое 2"/>
          <p:cNvSpPr>
            <a:spLocks noGrp="1"/>
          </p:cNvSpPr>
          <p:nvPr>
            <p:ph idx="1"/>
          </p:nvPr>
        </p:nvSpPr>
        <p:spPr>
          <a:xfrm>
            <a:off x="457200" y="1052737"/>
            <a:ext cx="8258204" cy="4376527"/>
          </a:xfrm>
        </p:spPr>
        <p:txBody>
          <a:bodyPr>
            <a:normAutofit fontScale="70000" lnSpcReduction="20000"/>
          </a:bodyPr>
          <a:lstStyle/>
          <a:p>
            <a:pPr algn="just"/>
            <a:r>
              <a:rPr lang="ru-RU" dirty="0" smtClean="0"/>
              <a:t> </a:t>
            </a:r>
            <a:r>
              <a:rPr lang="ru-RU" dirty="0" smtClean="0"/>
              <a:t>   Охранять </a:t>
            </a:r>
            <a:r>
              <a:rPr lang="ru-RU" dirty="0" smtClean="0"/>
              <a:t>и укреплять физическое и психическое здоровье детей, формировать основы двигательной и гигиенической культуры.</a:t>
            </a:r>
          </a:p>
          <a:p>
            <a:pPr algn="just"/>
            <a:r>
              <a:rPr lang="ru-RU" dirty="0" smtClean="0"/>
              <a:t> </a:t>
            </a:r>
            <a:r>
              <a:rPr lang="ru-RU" dirty="0" smtClean="0"/>
              <a:t>  Способствовать </a:t>
            </a:r>
            <a:r>
              <a:rPr lang="ru-RU" dirty="0" smtClean="0"/>
              <a:t>развитию познавательной активности, любознательности, стремления к самостоятельному познанию и размышлению, развитию умственных способностей и речи.</a:t>
            </a:r>
          </a:p>
          <a:p>
            <a:pPr algn="just"/>
            <a:r>
              <a:rPr lang="ru-RU" dirty="0" smtClean="0"/>
              <a:t> </a:t>
            </a:r>
            <a:r>
              <a:rPr lang="ru-RU" dirty="0" smtClean="0"/>
              <a:t>  При </a:t>
            </a:r>
            <a:r>
              <a:rPr lang="ru-RU" dirty="0" smtClean="0"/>
              <a:t>построении педагогического процесса обеспечивать интеграцию естественных для дошкольника видов деятельности, основным из которых является игра.</a:t>
            </a:r>
          </a:p>
          <a:p>
            <a:pPr algn="just"/>
            <a:r>
              <a:rPr lang="ru-RU" dirty="0" smtClean="0"/>
              <a:t> </a:t>
            </a:r>
            <a:r>
              <a:rPr lang="ru-RU" dirty="0" smtClean="0"/>
              <a:t>  Совершенствовать </a:t>
            </a:r>
            <a:r>
              <a:rPr lang="ru-RU" dirty="0" smtClean="0"/>
              <a:t>пространственно-предметную среду ДОУ, способствующую развитию и саморазвитию социальных качеств личности ребенка, его речи.</a:t>
            </a:r>
          </a:p>
          <a:p>
            <a:pPr algn="just"/>
            <a:r>
              <a:rPr lang="ru-RU" dirty="0" smtClean="0"/>
              <a:t> </a:t>
            </a:r>
            <a:r>
              <a:rPr lang="ru-RU" dirty="0" smtClean="0"/>
              <a:t>  Совершенствовать </a:t>
            </a:r>
            <a:r>
              <a:rPr lang="ru-RU" dirty="0" smtClean="0"/>
              <a:t>условия для развития педагогической рефлексии, способности строить педагогический процесс по модели </a:t>
            </a:r>
            <a:r>
              <a:rPr lang="ru-RU" dirty="0" err="1" smtClean="0"/>
              <a:t>субъект-субъектного</a:t>
            </a:r>
            <a:r>
              <a:rPr lang="ru-RU" dirty="0" smtClean="0"/>
              <a:t> взаимодействия с ребенком на основе педагогической диагностики, профессионально-творческого роста педагогов.</a:t>
            </a:r>
          </a:p>
          <a:p>
            <a:pPr algn="just"/>
            <a:r>
              <a:rPr lang="ru-RU" dirty="0" smtClean="0"/>
              <a:t> </a:t>
            </a:r>
            <a:r>
              <a:rPr lang="ru-RU" dirty="0" smtClean="0"/>
              <a:t>  Усовершенствовать </a:t>
            </a:r>
            <a:r>
              <a:rPr lang="ru-RU" dirty="0" smtClean="0"/>
              <a:t>организационно-управленческую деятельность ДОУ ориентируясь на взаимодействие с родителями и вовлечение их в педагогический процесс.</a:t>
            </a:r>
          </a:p>
          <a:p>
            <a:pPr algn="just">
              <a:buNone/>
            </a:pP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3800" dirty="0" smtClean="0">
                <a:latin typeface="+mn-lt"/>
              </a:rPr>
              <a:t>Физическое развитие</a:t>
            </a:r>
            <a:endParaRPr lang="ru-RU" sz="3800" dirty="0">
              <a:latin typeface="+mn-lt"/>
            </a:endParaRPr>
          </a:p>
        </p:txBody>
      </p:sp>
      <p:sp>
        <p:nvSpPr>
          <p:cNvPr id="3" name="Содержимое 2"/>
          <p:cNvSpPr>
            <a:spLocks noGrp="1"/>
          </p:cNvSpPr>
          <p:nvPr>
            <p:ph idx="1"/>
          </p:nvPr>
        </p:nvSpPr>
        <p:spPr/>
        <p:txBody>
          <a:bodyPr/>
          <a:lstStyle/>
          <a:p>
            <a:endParaRPr lang="ru-RU"/>
          </a:p>
        </p:txBody>
      </p:sp>
      <p:pic>
        <p:nvPicPr>
          <p:cNvPr id="40962" name="Picture 2" descr="C:\Users\связной\Desktop\физо цель.png"/>
          <p:cNvPicPr>
            <a:picLocks noChangeAspect="1" noChangeArrowheads="1"/>
          </p:cNvPicPr>
          <p:nvPr/>
        </p:nvPicPr>
        <p:blipFill>
          <a:blip r:embed="rId2" cstate="print"/>
          <a:srcRect/>
          <a:stretch>
            <a:fillRect/>
          </a:stretch>
        </p:blipFill>
        <p:spPr bwMode="auto">
          <a:xfrm>
            <a:off x="539552" y="1054921"/>
            <a:ext cx="8136904" cy="554243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9939" name="Picture 3" descr="C:\Users\связной\Desktop\физо.png"/>
          <p:cNvPicPr>
            <a:picLocks noChangeAspect="1" noChangeArrowheads="1"/>
          </p:cNvPicPr>
          <p:nvPr/>
        </p:nvPicPr>
        <p:blipFill>
          <a:blip r:embed="rId2" cstate="print"/>
          <a:srcRect/>
          <a:stretch>
            <a:fillRect/>
          </a:stretch>
        </p:blipFill>
        <p:spPr bwMode="auto">
          <a:xfrm>
            <a:off x="166893" y="476672"/>
            <a:ext cx="8581571" cy="612067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1986" name="Picture 2" descr="C:\Users\связной\Desktop\физо 2.png"/>
          <p:cNvPicPr>
            <a:picLocks noChangeAspect="1" noChangeArrowheads="1"/>
          </p:cNvPicPr>
          <p:nvPr/>
        </p:nvPicPr>
        <p:blipFill>
          <a:blip r:embed="rId2" cstate="print"/>
          <a:srcRect/>
          <a:stretch>
            <a:fillRect/>
          </a:stretch>
        </p:blipFill>
        <p:spPr bwMode="auto">
          <a:xfrm>
            <a:off x="221166" y="260648"/>
            <a:ext cx="8599306" cy="626469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3010" name="Picture 2" descr="C:\Users\связной\Desktop\физо 3.png"/>
          <p:cNvPicPr>
            <a:picLocks noChangeAspect="1" noChangeArrowheads="1"/>
          </p:cNvPicPr>
          <p:nvPr/>
        </p:nvPicPr>
        <p:blipFill>
          <a:blip r:embed="rId2" cstate="print"/>
          <a:srcRect/>
          <a:stretch>
            <a:fillRect/>
          </a:stretch>
        </p:blipFill>
        <p:spPr bwMode="auto">
          <a:xfrm>
            <a:off x="267078" y="385278"/>
            <a:ext cx="8553394" cy="614006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C:\Users\связной\Desktop\физо 4.png"/>
          <p:cNvPicPr>
            <a:picLocks noChangeAspect="1" noChangeArrowheads="1"/>
          </p:cNvPicPr>
          <p:nvPr/>
        </p:nvPicPr>
        <p:blipFill>
          <a:blip r:embed="rId2" cstate="print"/>
          <a:srcRect/>
          <a:stretch>
            <a:fillRect/>
          </a:stretch>
        </p:blipFill>
        <p:spPr bwMode="auto">
          <a:xfrm>
            <a:off x="291282" y="332656"/>
            <a:ext cx="8601197" cy="626469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5058" name="Picture 2" descr="C:\Users\связной\Desktop\физо 5.png"/>
          <p:cNvPicPr>
            <a:picLocks noChangeAspect="1" noChangeArrowheads="1"/>
          </p:cNvPicPr>
          <p:nvPr/>
        </p:nvPicPr>
        <p:blipFill>
          <a:blip r:embed="rId2" cstate="print"/>
          <a:srcRect/>
          <a:stretch>
            <a:fillRect/>
          </a:stretch>
        </p:blipFill>
        <p:spPr bwMode="auto">
          <a:xfrm>
            <a:off x="323528" y="332656"/>
            <a:ext cx="8496944" cy="619268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6082" name="Picture 2" descr="C:\Users\связной\Desktop\физо 6.png"/>
          <p:cNvPicPr>
            <a:picLocks noChangeAspect="1" noChangeArrowheads="1"/>
          </p:cNvPicPr>
          <p:nvPr/>
        </p:nvPicPr>
        <p:blipFill>
          <a:blip r:embed="rId2" cstate="print"/>
          <a:srcRect/>
          <a:stretch>
            <a:fillRect/>
          </a:stretch>
        </p:blipFill>
        <p:spPr bwMode="auto">
          <a:xfrm>
            <a:off x="323528" y="260648"/>
            <a:ext cx="8496943" cy="633670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7106" name="Picture 2" descr="C:\Users\связной\Desktop\физо 7.png"/>
          <p:cNvPicPr>
            <a:picLocks noChangeAspect="1" noChangeArrowheads="1"/>
          </p:cNvPicPr>
          <p:nvPr/>
        </p:nvPicPr>
        <p:blipFill>
          <a:blip r:embed="rId2" cstate="print"/>
          <a:srcRect/>
          <a:stretch>
            <a:fillRect/>
          </a:stretch>
        </p:blipFill>
        <p:spPr bwMode="auto">
          <a:xfrm>
            <a:off x="251520" y="260648"/>
            <a:ext cx="8659093" cy="6336704"/>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642942"/>
          </a:xfrm>
        </p:spPr>
        <p:txBody>
          <a:bodyPr>
            <a:noAutofit/>
          </a:bodyPr>
          <a:lstStyle/>
          <a:p>
            <a:pPr algn="ctr"/>
            <a:r>
              <a:rPr lang="ru-RU" sz="3600" dirty="0" smtClean="0"/>
              <a:t/>
            </a:r>
            <a:br>
              <a:rPr lang="ru-RU" sz="3600" dirty="0" smtClean="0"/>
            </a:br>
            <a:r>
              <a:rPr lang="ru-RU" sz="3400" b="1" dirty="0" smtClean="0">
                <a:latin typeface="+mn-lt"/>
              </a:rPr>
              <a:t>Содержание коррекционной работы</a:t>
            </a:r>
            <a:r>
              <a:rPr lang="ru-RU" sz="3600" dirty="0" smtClean="0">
                <a:solidFill>
                  <a:srgbClr val="FF0000"/>
                </a:solidFill>
              </a:rPr>
              <a:t/>
            </a:r>
            <a:br>
              <a:rPr lang="ru-RU" sz="3600" dirty="0" smtClean="0">
                <a:solidFill>
                  <a:srgbClr val="FF0000"/>
                </a:solidFill>
              </a:rPr>
            </a:br>
            <a:endParaRPr lang="ru-RU" sz="3600" dirty="0">
              <a:solidFill>
                <a:srgbClr val="FF0000"/>
              </a:solidFill>
            </a:endParaRPr>
          </a:p>
        </p:txBody>
      </p:sp>
      <p:sp>
        <p:nvSpPr>
          <p:cNvPr id="3" name="Содержимое 2"/>
          <p:cNvSpPr>
            <a:spLocks noGrp="1"/>
          </p:cNvSpPr>
          <p:nvPr>
            <p:ph idx="1"/>
          </p:nvPr>
        </p:nvSpPr>
        <p:spPr>
          <a:xfrm>
            <a:off x="428596" y="1357298"/>
            <a:ext cx="8229600" cy="4389120"/>
          </a:xfrm>
        </p:spPr>
        <p:txBody>
          <a:bodyPr>
            <a:normAutofit fontScale="77500" lnSpcReduction="20000"/>
          </a:bodyPr>
          <a:lstStyle/>
          <a:p>
            <a:pPr algn="just"/>
            <a:r>
              <a:rPr lang="ru-RU" dirty="0" smtClean="0"/>
              <a:t>Содержание коррекционной работы направлено на  обеспечение: </a:t>
            </a:r>
          </a:p>
          <a:p>
            <a:pPr lvl="0" algn="just"/>
            <a:r>
              <a:rPr lang="ru-RU" dirty="0" smtClean="0"/>
              <a:t>коррекции недостатков в физическом или психическом развитии детей с нарушениями речи и оказание помощи этим детям в освоении Программы ДОУ.</a:t>
            </a:r>
          </a:p>
          <a:p>
            <a:pPr lvl="0" algn="just"/>
            <a:r>
              <a:rPr lang="ru-RU" dirty="0" smtClean="0"/>
              <a:t>Выявление особых образовательных потребностей детей с ограниченными возможностями здоровья, обусловленных недостатками в их речевом и психическом развитии.</a:t>
            </a:r>
          </a:p>
          <a:p>
            <a:pPr lvl="0" algn="just"/>
            <a:r>
              <a:rPr lang="ru-RU" dirty="0" smtClean="0"/>
              <a:t>Осуществление индивидуально ориентированной </a:t>
            </a:r>
            <a:r>
              <a:rPr lang="ru-RU" dirty="0" err="1" smtClean="0"/>
              <a:t>психолого-медико-педагогической</a:t>
            </a:r>
            <a:r>
              <a:rPr lang="ru-RU" dirty="0" smtClean="0"/>
              <a:t> помощи детям с нарушениями речи с учетом особенностей  </a:t>
            </a:r>
            <a:r>
              <a:rPr lang="ru-RU" dirty="0" err="1" smtClean="0"/>
              <a:t>психо-физического</a:t>
            </a:r>
            <a:r>
              <a:rPr lang="ru-RU" dirty="0" smtClean="0"/>
              <a:t> развития и индивидуальных возможностей детей (в соответствии с рекомендациями ПМПК)</a:t>
            </a:r>
          </a:p>
          <a:p>
            <a:pPr lvl="0" algn="just"/>
            <a:r>
              <a:rPr lang="ru-RU" dirty="0" smtClean="0"/>
              <a:t>Возможность освоения детьми с особыми образовательными потребностями Программы и их интеграция в образовательном учреждении.</a:t>
            </a:r>
          </a:p>
          <a:p>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632666"/>
          </a:xfrm>
        </p:spPr>
        <p:txBody>
          <a:bodyPr>
            <a:normAutofit fontScale="90000"/>
          </a:bodyPr>
          <a:lstStyle/>
          <a:p>
            <a:pPr lvl="0" algn="ctr"/>
            <a:r>
              <a:rPr lang="ru-RU" dirty="0" smtClean="0">
                <a:latin typeface="+mn-lt"/>
              </a:rPr>
              <a:t>Кадровое обеспечение</a:t>
            </a:r>
            <a:endParaRPr lang="ru-RU" dirty="0">
              <a:latin typeface="+mn-lt"/>
            </a:endParaRPr>
          </a:p>
        </p:txBody>
      </p:sp>
      <p:sp>
        <p:nvSpPr>
          <p:cNvPr id="3" name="Содержимое 2"/>
          <p:cNvSpPr>
            <a:spLocks noGrp="1"/>
          </p:cNvSpPr>
          <p:nvPr>
            <p:ph idx="1"/>
          </p:nvPr>
        </p:nvSpPr>
        <p:spPr>
          <a:xfrm>
            <a:off x="285720" y="1071546"/>
            <a:ext cx="8321578" cy="4158794"/>
          </a:xfrm>
        </p:spPr>
        <p:txBody>
          <a:bodyPr>
            <a:normAutofit fontScale="92500" lnSpcReduction="10000"/>
          </a:bodyPr>
          <a:lstStyle/>
          <a:p>
            <a:pPr algn="just" fontAlgn="base"/>
            <a:r>
              <a:rPr lang="ru-RU" sz="2400" dirty="0" smtClean="0"/>
              <a:t> </a:t>
            </a:r>
            <a:r>
              <a:rPr lang="ru-RU" sz="1800" dirty="0" smtClean="0"/>
              <a:t>Кадровая политика в ДОУ направлена на развитие и эффективное использование педагогических кадров для достижения качественного результата в воспитании и обучении детей.                                </a:t>
            </a:r>
          </a:p>
          <a:p>
            <a:pPr algn="just" fontAlgn="base"/>
            <a:r>
              <a:rPr lang="ru-RU" sz="1800" dirty="0" smtClean="0"/>
              <a:t> В детском саду созданы условия для повышения профессиональной компетентности и педагогического мастерства воспитателей и специалистов с учетом индивидуальных возможностей, способностей и потребностей.    </a:t>
            </a:r>
            <a:endParaRPr lang="ru-RU" sz="1800" dirty="0" smtClean="0"/>
          </a:p>
          <a:p>
            <a:pPr fontAlgn="base">
              <a:buNone/>
            </a:pPr>
            <a:r>
              <a:rPr lang="ru-RU" sz="1800" dirty="0" smtClean="0"/>
              <a:t>Педагогический коллектив включает: 30 педагогов. </a:t>
            </a:r>
          </a:p>
          <a:p>
            <a:pPr fontAlgn="base">
              <a:buNone/>
            </a:pPr>
            <a:r>
              <a:rPr lang="ru-RU" sz="1800" dirty="0" smtClean="0"/>
              <a:t>Из </a:t>
            </a:r>
            <a:r>
              <a:rPr lang="ru-RU" sz="1800" dirty="0" smtClean="0"/>
              <a:t>них: </a:t>
            </a:r>
            <a:r>
              <a:rPr lang="ru-RU" sz="1800" dirty="0" smtClean="0"/>
              <a:t>Старший воспитатель - 2</a:t>
            </a:r>
          </a:p>
          <a:p>
            <a:pPr fontAlgn="base">
              <a:buNone/>
            </a:pPr>
            <a:r>
              <a:rPr lang="ru-RU" sz="1800" dirty="0" smtClean="0"/>
              <a:t> </a:t>
            </a:r>
            <a:r>
              <a:rPr lang="ru-RU" sz="1800" dirty="0" smtClean="0"/>
              <a:t>              Музыкальный </a:t>
            </a:r>
            <a:r>
              <a:rPr lang="ru-RU" sz="1800" dirty="0" smtClean="0"/>
              <a:t>руководитель – 2                Педагоги-специалисты – </a:t>
            </a:r>
            <a:r>
              <a:rPr lang="ru-RU" sz="1800" dirty="0" smtClean="0"/>
              <a:t>2 </a:t>
            </a:r>
            <a:r>
              <a:rPr lang="ru-RU" sz="1800" dirty="0" smtClean="0"/>
              <a:t>чел.</a:t>
            </a:r>
          </a:p>
          <a:p>
            <a:pPr fontAlgn="base">
              <a:buNone/>
            </a:pPr>
            <a:r>
              <a:rPr lang="ru-RU" sz="1800" dirty="0" smtClean="0"/>
              <a:t>   </a:t>
            </a:r>
            <a:r>
              <a:rPr lang="ru-RU" sz="1800" dirty="0" smtClean="0"/>
              <a:t>   </a:t>
            </a:r>
            <a:r>
              <a:rPr lang="ru-RU" sz="1800" dirty="0" smtClean="0"/>
              <a:t>  </a:t>
            </a:r>
            <a:r>
              <a:rPr lang="ru-RU" sz="1800" dirty="0" smtClean="0"/>
              <a:t>       </a:t>
            </a:r>
            <a:r>
              <a:rPr lang="ru-RU" sz="1800" dirty="0" smtClean="0"/>
              <a:t>Педагог </a:t>
            </a:r>
            <a:r>
              <a:rPr lang="ru-RU" sz="1800" dirty="0" smtClean="0"/>
              <a:t>– психолог – 1                              - преподаватель по математике,</a:t>
            </a:r>
          </a:p>
          <a:p>
            <a:pPr fontAlgn="base">
              <a:buNone/>
            </a:pPr>
            <a:r>
              <a:rPr lang="ru-RU" sz="1800" dirty="0" smtClean="0"/>
              <a:t>               Учитель </a:t>
            </a:r>
            <a:r>
              <a:rPr lang="ru-RU" sz="1800" dirty="0" smtClean="0"/>
              <a:t>-дефектолог – 1                           </a:t>
            </a:r>
            <a:r>
              <a:rPr lang="ru-RU" sz="1800" dirty="0" smtClean="0"/>
              <a:t>- </a:t>
            </a:r>
            <a:r>
              <a:rPr lang="ru-RU" sz="1800" dirty="0" smtClean="0"/>
              <a:t>преподаватель по развитию </a:t>
            </a:r>
            <a:r>
              <a:rPr lang="ru-RU" sz="1800" dirty="0" smtClean="0"/>
              <a:t>речи.</a:t>
            </a:r>
            <a:endParaRPr lang="ru-RU" sz="1800" dirty="0" smtClean="0"/>
          </a:p>
          <a:p>
            <a:pPr fontAlgn="base">
              <a:buNone/>
            </a:pPr>
            <a:r>
              <a:rPr lang="ru-RU" sz="1800" dirty="0" smtClean="0"/>
              <a:t>               Учитель – логопед- 1                                 </a:t>
            </a:r>
          </a:p>
          <a:p>
            <a:pPr fontAlgn="base">
              <a:buNone/>
            </a:pPr>
            <a:r>
              <a:rPr lang="ru-RU" sz="1800" dirty="0" smtClean="0"/>
              <a:t> </a:t>
            </a:r>
            <a:r>
              <a:rPr lang="ru-RU" sz="1800" dirty="0" smtClean="0"/>
              <a:t>              </a:t>
            </a:r>
            <a:r>
              <a:rPr lang="ru-RU" sz="1800" dirty="0" smtClean="0"/>
              <a:t>Инструктор </a:t>
            </a:r>
            <a:r>
              <a:rPr lang="ru-RU" sz="1800" dirty="0" smtClean="0"/>
              <a:t>по физической культуре – 1</a:t>
            </a:r>
          </a:p>
          <a:p>
            <a:pPr fontAlgn="base">
              <a:buNone/>
            </a:pPr>
            <a:r>
              <a:rPr lang="ru-RU" sz="1800" dirty="0" smtClean="0"/>
              <a:t>               </a:t>
            </a:r>
            <a:r>
              <a:rPr lang="ru-RU" sz="1800" dirty="0" smtClean="0"/>
              <a:t>Воспитатели </a:t>
            </a:r>
            <a:r>
              <a:rPr lang="ru-RU" sz="1800" dirty="0" smtClean="0"/>
              <a:t>на группах – </a:t>
            </a:r>
            <a:r>
              <a:rPr lang="ru-RU" sz="1800" dirty="0" smtClean="0"/>
              <a:t>20</a:t>
            </a:r>
            <a:endParaRPr lang="ru-RU" sz="1800" dirty="0" smtClean="0"/>
          </a:p>
          <a:p>
            <a:pPr algn="just" fontAlgn="base"/>
            <a:endParaRPr lang="ru-RU"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704104"/>
          </a:xfrm>
        </p:spPr>
        <p:txBody>
          <a:bodyPr>
            <a:normAutofit fontScale="90000"/>
          </a:bodyPr>
          <a:lstStyle/>
          <a:p>
            <a:r>
              <a:rPr lang="ru-RU" sz="3100" b="1" dirty="0" smtClean="0"/>
              <a:t>Основные принципы ООП ДО</a:t>
            </a:r>
            <a:r>
              <a:rPr lang="ru-RU" dirty="0" smtClean="0"/>
              <a:t>:</a:t>
            </a:r>
            <a:endParaRPr lang="ru-RU" dirty="0"/>
          </a:p>
        </p:txBody>
      </p:sp>
      <p:sp>
        <p:nvSpPr>
          <p:cNvPr id="3" name="Содержимое 2"/>
          <p:cNvSpPr>
            <a:spLocks noGrp="1"/>
          </p:cNvSpPr>
          <p:nvPr>
            <p:ph idx="1"/>
          </p:nvPr>
        </p:nvSpPr>
        <p:spPr>
          <a:xfrm>
            <a:off x="428596" y="1071546"/>
            <a:ext cx="8286808" cy="5072098"/>
          </a:xfrm>
        </p:spPr>
        <p:txBody>
          <a:bodyPr>
            <a:noAutofit/>
          </a:bodyPr>
          <a:lstStyle/>
          <a:p>
            <a:pPr lvl="0"/>
            <a:r>
              <a:rPr lang="ru-RU" sz="1500" dirty="0" smtClean="0"/>
              <a:t>Принцип </a:t>
            </a:r>
            <a:r>
              <a:rPr lang="ru-RU" sz="1500" dirty="0" smtClean="0"/>
              <a:t>развивающего </a:t>
            </a:r>
            <a:r>
              <a:rPr lang="ru-RU" sz="1500" dirty="0" smtClean="0"/>
              <a:t>образования.</a:t>
            </a:r>
          </a:p>
          <a:p>
            <a:pPr lvl="0"/>
            <a:r>
              <a:rPr lang="ru-RU" sz="1500" dirty="0" smtClean="0"/>
              <a:t>Сочетание принципов научной обоснованности и практической применимости </a:t>
            </a:r>
            <a:r>
              <a:rPr lang="ru-RU" sz="1500" dirty="0" smtClean="0"/>
              <a:t>.</a:t>
            </a:r>
          </a:p>
          <a:p>
            <a:pPr lvl="0" algn="just"/>
            <a:r>
              <a:rPr lang="ru-RU" sz="1500" dirty="0" smtClean="0"/>
              <a:t>Соответствие критериям полноты, необходимости и достаточности (позволяя решать поставленные цели и задачи при использовании разумного «минимума» материала</a:t>
            </a:r>
            <a:r>
              <a:rPr lang="ru-RU" sz="1500" dirty="0" smtClean="0"/>
              <a:t>).</a:t>
            </a:r>
          </a:p>
          <a:p>
            <a:pPr lvl="0" algn="just"/>
            <a:r>
              <a:rPr lang="ru-RU" sz="1500" dirty="0" smtClean="0"/>
              <a:t>Единство воспитательных, развивающих и обучающих целей и задач процесса образования детей дошкольного возраста, в ходе реализации которых формируются такие качества, которые являются ключевыми в развитии </a:t>
            </a:r>
            <a:r>
              <a:rPr lang="ru-RU" sz="1500" dirty="0" smtClean="0"/>
              <a:t>дошкольников.</a:t>
            </a:r>
          </a:p>
          <a:p>
            <a:pPr lvl="0" algn="just"/>
            <a:r>
              <a:rPr lang="ru-RU" sz="1500" dirty="0" smtClean="0"/>
              <a:t>Принцип интеграции образовательных областей в соответствии с возрастными возможностями и особенностями детей, спецификой и возможностями образовательных </a:t>
            </a:r>
            <a:r>
              <a:rPr lang="ru-RU" sz="1500" dirty="0" smtClean="0"/>
              <a:t> областей. </a:t>
            </a:r>
          </a:p>
          <a:p>
            <a:pPr lvl="0" algn="just"/>
            <a:r>
              <a:rPr lang="ru-RU" sz="1500" dirty="0" smtClean="0"/>
              <a:t>Принцип комплексно-тематического построения образовательного </a:t>
            </a:r>
            <a:r>
              <a:rPr lang="ru-RU" sz="1500" dirty="0" smtClean="0"/>
              <a:t>процесса.</a:t>
            </a:r>
          </a:p>
          <a:p>
            <a:pPr lvl="0" algn="just"/>
            <a:r>
              <a:rPr lang="ru-RU" sz="1500" dirty="0" smtClean="0"/>
              <a:t>Принцип решения программных образовательных задач в совместной деятельности взрослого и детей и самостоятельной деятельности дошкольников не только в рамках непосредственно образовательной деятельности, но и при проведении режимных моментов в соответствии со спецификой дошкольного </a:t>
            </a:r>
            <a:r>
              <a:rPr lang="ru-RU" sz="1500" dirty="0" smtClean="0"/>
              <a:t>образования.</a:t>
            </a:r>
          </a:p>
          <a:p>
            <a:pPr lvl="0" algn="just"/>
            <a:r>
              <a:rPr lang="ru-RU" sz="1500" dirty="0" smtClean="0"/>
              <a:t>Построение образовательного процесса на адекватных возрасту формах работы с </a:t>
            </a:r>
            <a:r>
              <a:rPr lang="ru-RU" sz="1500" dirty="0" smtClean="0"/>
              <a:t>детьми.</a:t>
            </a:r>
          </a:p>
          <a:p>
            <a:pPr lvl="0" algn="just"/>
            <a:r>
              <a:rPr lang="ru-RU" sz="1500" dirty="0" smtClean="0"/>
              <a:t>Варьирование образовательного процесса в зависимости от региональных </a:t>
            </a:r>
            <a:r>
              <a:rPr lang="ru-RU" sz="1500" dirty="0" smtClean="0"/>
              <a:t>особенностей.</a:t>
            </a:r>
          </a:p>
          <a:p>
            <a:pPr lvl="0" algn="just"/>
            <a:r>
              <a:rPr lang="ru-RU" sz="1600" dirty="0" smtClean="0"/>
              <a:t>Соблюдения преемственности между всеми возрастными дошкольными группами и между детским садом и начальной </a:t>
            </a:r>
            <a:r>
              <a:rPr lang="ru-RU" sz="1600" dirty="0" smtClean="0"/>
              <a:t>школой.</a:t>
            </a:r>
            <a:endParaRPr lang="ru-RU" sz="15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489790"/>
          </a:xfrm>
        </p:spPr>
        <p:txBody>
          <a:bodyPr>
            <a:normAutofit fontScale="90000"/>
          </a:bodyPr>
          <a:lstStyle/>
          <a:p>
            <a:pPr algn="ctr"/>
            <a:r>
              <a:rPr lang="ru-RU" sz="3600" b="1" dirty="0" smtClean="0">
                <a:latin typeface="+mn-lt"/>
              </a:rPr>
              <a:t>Образовательный уровень</a:t>
            </a:r>
            <a:endParaRPr lang="ru-RU" sz="3600" b="1" dirty="0">
              <a:latin typeface="+mn-lt"/>
            </a:endParaRPr>
          </a:p>
        </p:txBody>
      </p:sp>
      <p:sp>
        <p:nvSpPr>
          <p:cNvPr id="3" name="Объект 2"/>
          <p:cNvSpPr>
            <a:spLocks noGrp="1"/>
          </p:cNvSpPr>
          <p:nvPr>
            <p:ph idx="1"/>
          </p:nvPr>
        </p:nvSpPr>
        <p:spPr>
          <a:xfrm>
            <a:off x="457200" y="1935480"/>
            <a:ext cx="8229600" cy="1422082"/>
          </a:xfrm>
        </p:spPr>
        <p:txBody>
          <a:bodyPr>
            <a:normAutofit/>
          </a:bodyPr>
          <a:lstStyle/>
          <a:p>
            <a:r>
              <a:rPr lang="ru-RU" dirty="0" smtClean="0"/>
              <a:t>Высшее образование – </a:t>
            </a:r>
            <a:r>
              <a:rPr lang="ru-RU" dirty="0" smtClean="0"/>
              <a:t>17 чел</a:t>
            </a:r>
            <a:r>
              <a:rPr lang="ru-RU" dirty="0" smtClean="0"/>
              <a:t>.</a:t>
            </a:r>
          </a:p>
          <a:p>
            <a:r>
              <a:rPr lang="ru-RU" dirty="0" smtClean="0"/>
              <a:t>Среднее профессиональное образование – 10 </a:t>
            </a:r>
            <a:r>
              <a:rPr lang="ru-RU" dirty="0" smtClean="0"/>
              <a:t>чел</a:t>
            </a:r>
            <a:r>
              <a:rPr lang="ru-RU" dirty="0" smtClean="0"/>
              <a:t>.</a:t>
            </a:r>
            <a:endParaRPr lang="ru-RU" dirty="0" smtClean="0"/>
          </a:p>
        </p:txBody>
      </p:sp>
      <p:sp>
        <p:nvSpPr>
          <p:cNvPr id="4" name="Заголовок 1"/>
          <p:cNvSpPr txBox="1">
            <a:spLocks/>
          </p:cNvSpPr>
          <p:nvPr/>
        </p:nvSpPr>
        <p:spPr>
          <a:xfrm>
            <a:off x="500034" y="3429000"/>
            <a:ext cx="8229600" cy="489790"/>
          </a:xfrm>
          <a:prstGeom prst="rect">
            <a:avLst/>
          </a:prstGeom>
        </p:spPr>
        <p:txBody>
          <a:bodyPr vert="horz" lIns="0" rIns="0" bIns="0"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tx2"/>
                </a:solidFill>
                <a:effectLst/>
                <a:uLnTx/>
                <a:uFillTx/>
                <a:latin typeface="+mn-lt"/>
                <a:ea typeface="+mj-ea"/>
                <a:cs typeface="+mj-cs"/>
              </a:rPr>
              <a:t>Квалификационный уровень</a:t>
            </a:r>
            <a:endParaRPr kumimoji="0" lang="ru-RU" sz="3600" b="1" i="0" u="none" strike="noStrike" kern="1200" cap="none" spc="0" normalizeH="0" baseline="0" noProof="0" dirty="0">
              <a:ln>
                <a:noFill/>
              </a:ln>
              <a:solidFill>
                <a:schemeClr val="tx2"/>
              </a:solidFill>
              <a:effectLst/>
              <a:uLnTx/>
              <a:uFillTx/>
              <a:latin typeface="+mn-lt"/>
              <a:ea typeface="+mj-ea"/>
              <a:cs typeface="+mj-cs"/>
            </a:endParaRPr>
          </a:p>
        </p:txBody>
      </p:sp>
      <p:sp>
        <p:nvSpPr>
          <p:cNvPr id="5" name="Объект 2"/>
          <p:cNvSpPr txBox="1">
            <a:spLocks/>
          </p:cNvSpPr>
          <p:nvPr/>
        </p:nvSpPr>
        <p:spPr>
          <a:xfrm>
            <a:off x="571472" y="4214818"/>
            <a:ext cx="8229600" cy="178595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Высшая квалификационная категория – 17 чел.</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ru-RU" sz="2600" b="0" i="0" u="none" strike="noStrike" kern="1200" cap="none" spc="0" normalizeH="0" baseline="0" noProof="0" dirty="0" smtClean="0">
                <a:ln>
                  <a:noFill/>
                </a:ln>
                <a:solidFill>
                  <a:schemeClr val="tx1"/>
                </a:solidFill>
                <a:effectLst/>
                <a:uLnTx/>
                <a:uFillTx/>
                <a:latin typeface="+mn-lt"/>
                <a:ea typeface="+mn-ea"/>
                <a:cs typeface="+mn-cs"/>
              </a:rPr>
              <a:t>Первая квалификационная</a:t>
            </a:r>
            <a:r>
              <a:rPr kumimoji="0" lang="ru-RU" sz="2600" b="0" i="0" u="none" strike="noStrike" kern="1200" cap="none" spc="0" normalizeH="0" noProof="0" dirty="0" smtClean="0">
                <a:ln>
                  <a:noFill/>
                </a:ln>
                <a:solidFill>
                  <a:schemeClr val="tx1"/>
                </a:solidFill>
                <a:effectLst/>
                <a:uLnTx/>
                <a:uFillTx/>
                <a:latin typeface="+mn-lt"/>
                <a:ea typeface="+mn-ea"/>
                <a:cs typeface="+mn-cs"/>
              </a:rPr>
              <a:t> категория</a:t>
            </a:r>
            <a:r>
              <a:rPr kumimoji="0" lang="ru-RU" sz="2600" b="0" i="0" u="none" strike="noStrike" kern="1200" cap="none" spc="0" normalizeH="0" baseline="0" noProof="0" dirty="0" smtClean="0">
                <a:ln>
                  <a:noFill/>
                </a:ln>
                <a:solidFill>
                  <a:schemeClr val="tx1"/>
                </a:solidFill>
                <a:effectLst/>
                <a:uLnTx/>
                <a:uFillTx/>
                <a:latin typeface="+mn-lt"/>
                <a:ea typeface="+mn-ea"/>
                <a:cs typeface="+mn-cs"/>
              </a:rPr>
              <a:t> – 13 чел.</a:t>
            </a:r>
          </a:p>
          <a:p>
            <a:pPr marL="274320" marR="0" lvl="0" indent="-274320"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ru-RU" sz="2600" dirty="0" smtClean="0"/>
              <a:t>Аттестация на соответствие  занимаемой  должности – 4 чел.</a:t>
            </a:r>
          </a:p>
        </p:txBody>
      </p:sp>
    </p:spTree>
    <p:extLst>
      <p:ext uri="{BB962C8B-B14F-4D97-AF65-F5344CB8AC3E}">
        <p14:creationId xmlns="" xmlns:p14="http://schemas.microsoft.com/office/powerpoint/2010/main" val="13574555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7239000" cy="1000132"/>
          </a:xfrm>
        </p:spPr>
        <p:txBody>
          <a:bodyPr>
            <a:noAutofit/>
          </a:bodyPr>
          <a:lstStyle/>
          <a:p>
            <a:pPr lvl="0" algn="ctr"/>
            <a:r>
              <a:rPr lang="ru-RU" sz="3200" b="1" dirty="0" smtClean="0">
                <a:latin typeface="+mn-lt"/>
              </a:rPr>
              <a:t/>
            </a:r>
            <a:br>
              <a:rPr lang="ru-RU" sz="3200" b="1" dirty="0" smtClean="0">
                <a:latin typeface="+mn-lt"/>
              </a:rPr>
            </a:br>
            <a:r>
              <a:rPr lang="ru-RU" sz="2800" b="1" dirty="0" smtClean="0">
                <a:latin typeface="+mn-lt"/>
              </a:rPr>
              <a:t>Модель воспитательно-образовательного пространства в ДОУ</a:t>
            </a:r>
            <a:endParaRPr lang="ru-RU" sz="2800" b="1" dirty="0">
              <a:latin typeface="+mn-lt"/>
            </a:endParaRPr>
          </a:p>
        </p:txBody>
      </p:sp>
      <p:sp>
        <p:nvSpPr>
          <p:cNvPr id="7" name="Прямоугольник 6"/>
          <p:cNvSpPr/>
          <p:nvPr/>
        </p:nvSpPr>
        <p:spPr>
          <a:xfrm>
            <a:off x="7072330" y="1428736"/>
            <a:ext cx="1857388" cy="642942"/>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2060"/>
                </a:solidFill>
              </a:rPr>
              <a:t>Художественно-эстетическое развитие</a:t>
            </a:r>
            <a:endParaRPr lang="ru-RU" sz="1400" dirty="0">
              <a:solidFill>
                <a:srgbClr val="002060"/>
              </a:solidFill>
            </a:endParaRPr>
          </a:p>
        </p:txBody>
      </p:sp>
      <p:sp>
        <p:nvSpPr>
          <p:cNvPr id="8" name="Прямоугольник 7"/>
          <p:cNvSpPr/>
          <p:nvPr/>
        </p:nvSpPr>
        <p:spPr>
          <a:xfrm>
            <a:off x="642910" y="1428736"/>
            <a:ext cx="2357454" cy="642942"/>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2060"/>
                </a:solidFill>
              </a:rPr>
              <a:t>Физическое</a:t>
            </a:r>
          </a:p>
          <a:p>
            <a:pPr algn="ctr"/>
            <a:r>
              <a:rPr lang="ru-RU" sz="1400" dirty="0" smtClean="0">
                <a:solidFill>
                  <a:srgbClr val="002060"/>
                </a:solidFill>
              </a:rPr>
              <a:t>Развитие и оздоровление</a:t>
            </a:r>
            <a:endParaRPr lang="ru-RU" sz="1400" dirty="0">
              <a:solidFill>
                <a:srgbClr val="002060"/>
              </a:solidFill>
            </a:endParaRPr>
          </a:p>
        </p:txBody>
      </p:sp>
      <p:sp>
        <p:nvSpPr>
          <p:cNvPr id="9" name="Прямоугольник 8"/>
          <p:cNvSpPr/>
          <p:nvPr/>
        </p:nvSpPr>
        <p:spPr>
          <a:xfrm>
            <a:off x="3000364" y="1428736"/>
            <a:ext cx="2000264" cy="642942"/>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2060"/>
                </a:solidFill>
              </a:rPr>
              <a:t>Познавательно-речевое развитие</a:t>
            </a:r>
            <a:endParaRPr lang="ru-RU" sz="1400" dirty="0">
              <a:solidFill>
                <a:srgbClr val="002060"/>
              </a:solidFill>
            </a:endParaRPr>
          </a:p>
        </p:txBody>
      </p:sp>
      <p:sp>
        <p:nvSpPr>
          <p:cNvPr id="10" name="Прямоугольник 9"/>
          <p:cNvSpPr/>
          <p:nvPr/>
        </p:nvSpPr>
        <p:spPr>
          <a:xfrm>
            <a:off x="214282" y="4643446"/>
            <a:ext cx="428628" cy="221455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t>2-я половина дня</a:t>
            </a:r>
            <a:endParaRPr lang="ru-RU" dirty="0"/>
          </a:p>
        </p:txBody>
      </p:sp>
      <p:sp>
        <p:nvSpPr>
          <p:cNvPr id="11" name="Прямоугольник 10"/>
          <p:cNvSpPr/>
          <p:nvPr/>
        </p:nvSpPr>
        <p:spPr>
          <a:xfrm>
            <a:off x="214282" y="2428868"/>
            <a:ext cx="428628" cy="221457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t>1-я половина дня</a:t>
            </a:r>
            <a:endParaRPr lang="ru-RU" dirty="0"/>
          </a:p>
        </p:txBody>
      </p:sp>
      <p:sp>
        <p:nvSpPr>
          <p:cNvPr id="12" name="Прямоугольник 11"/>
          <p:cNvSpPr/>
          <p:nvPr/>
        </p:nvSpPr>
        <p:spPr>
          <a:xfrm>
            <a:off x="5000628" y="1428736"/>
            <a:ext cx="2071702" cy="642942"/>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002060"/>
                </a:solidFill>
              </a:rPr>
              <a:t>Социально-личностное развитие</a:t>
            </a:r>
            <a:endParaRPr lang="ru-RU" sz="1400" dirty="0">
              <a:solidFill>
                <a:srgbClr val="002060"/>
              </a:solidFill>
            </a:endParaRPr>
          </a:p>
        </p:txBody>
      </p:sp>
      <p:sp>
        <p:nvSpPr>
          <p:cNvPr id="14" name="Прямоугольник 13"/>
          <p:cNvSpPr/>
          <p:nvPr/>
        </p:nvSpPr>
        <p:spPr>
          <a:xfrm>
            <a:off x="642910" y="4643446"/>
            <a:ext cx="2357454" cy="2214554"/>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sz="1200" dirty="0" smtClean="0"/>
              <a:t>Гимнастика после сна</a:t>
            </a:r>
          </a:p>
          <a:p>
            <a:pPr>
              <a:buFont typeface="Wingdings" pitchFamily="2" charset="2"/>
              <a:buChar char="§"/>
            </a:pPr>
            <a:r>
              <a:rPr lang="ru-RU" sz="1200" dirty="0" smtClean="0"/>
              <a:t>Закаливание (воздушные ванны. ходьба босиком в спальне)</a:t>
            </a:r>
          </a:p>
          <a:p>
            <a:pPr>
              <a:buFont typeface="Wingdings" pitchFamily="2" charset="2"/>
              <a:buChar char="§"/>
            </a:pPr>
            <a:r>
              <a:rPr lang="ru-RU" sz="1200" dirty="0" smtClean="0"/>
              <a:t>Физкультурные досуги, игры и развлечения</a:t>
            </a:r>
          </a:p>
          <a:p>
            <a:pPr>
              <a:buFont typeface="Wingdings" pitchFamily="2" charset="2"/>
              <a:buChar char="§"/>
            </a:pPr>
            <a:r>
              <a:rPr lang="ru-RU" sz="1200" dirty="0" smtClean="0"/>
              <a:t>Самостоятельная двигательная деятельность</a:t>
            </a:r>
          </a:p>
          <a:p>
            <a:pPr>
              <a:buFont typeface="Wingdings" pitchFamily="2" charset="2"/>
              <a:buChar char="§"/>
            </a:pPr>
            <a:r>
              <a:rPr lang="ru-RU" sz="1200" dirty="0" smtClean="0"/>
              <a:t>Прогулка (индивидуальная работа по развитию движений)</a:t>
            </a:r>
            <a:endParaRPr lang="ru-RU" sz="1200" dirty="0"/>
          </a:p>
        </p:txBody>
      </p:sp>
      <p:sp>
        <p:nvSpPr>
          <p:cNvPr id="15" name="Прямоугольник 14"/>
          <p:cNvSpPr/>
          <p:nvPr/>
        </p:nvSpPr>
        <p:spPr>
          <a:xfrm>
            <a:off x="5000628" y="4643446"/>
            <a:ext cx="2071702" cy="2214554"/>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sz="1200" dirty="0" smtClean="0"/>
              <a:t>Индивидуальная работа</a:t>
            </a:r>
          </a:p>
          <a:p>
            <a:pPr>
              <a:buFont typeface="Wingdings" pitchFamily="2" charset="2"/>
              <a:buChar char="§"/>
            </a:pPr>
            <a:r>
              <a:rPr lang="ru-RU" sz="1200" dirty="0" smtClean="0"/>
              <a:t>Эстетика быта</a:t>
            </a:r>
          </a:p>
          <a:p>
            <a:pPr>
              <a:buFont typeface="Wingdings" pitchFamily="2" charset="2"/>
              <a:buChar char="§"/>
            </a:pPr>
            <a:r>
              <a:rPr lang="ru-RU" sz="1200" dirty="0" smtClean="0"/>
              <a:t>Трудовые поручения</a:t>
            </a:r>
          </a:p>
          <a:p>
            <a:pPr>
              <a:buFont typeface="Wingdings" pitchFamily="2" charset="2"/>
              <a:buChar char="§"/>
            </a:pPr>
            <a:r>
              <a:rPr lang="ru-RU" sz="1200" dirty="0" smtClean="0"/>
              <a:t>Игры с </a:t>
            </a:r>
            <a:r>
              <a:rPr lang="ru-RU" sz="1200" dirty="0" err="1" smtClean="0"/>
              <a:t>ряжением</a:t>
            </a:r>
            <a:endParaRPr lang="ru-RU" sz="1200" dirty="0" smtClean="0"/>
          </a:p>
          <a:p>
            <a:pPr>
              <a:buFont typeface="Wingdings" pitchFamily="2" charset="2"/>
              <a:buChar char="§"/>
            </a:pPr>
            <a:r>
              <a:rPr lang="ru-RU" sz="1200" dirty="0" smtClean="0"/>
              <a:t>Работа в книжном уголке</a:t>
            </a:r>
          </a:p>
          <a:p>
            <a:pPr>
              <a:buFont typeface="Wingdings" pitchFamily="2" charset="2"/>
              <a:buChar char="§"/>
            </a:pPr>
            <a:r>
              <a:rPr lang="ru-RU" sz="1200" dirty="0" smtClean="0"/>
              <a:t>Общение младших и старших детей</a:t>
            </a:r>
          </a:p>
          <a:p>
            <a:pPr>
              <a:buFont typeface="Wingdings" pitchFamily="2" charset="2"/>
              <a:buChar char="§"/>
            </a:pPr>
            <a:r>
              <a:rPr lang="ru-RU" sz="1200" dirty="0" smtClean="0"/>
              <a:t>Сюжетно-ролевые игры</a:t>
            </a:r>
            <a:endParaRPr lang="ru-RU" sz="1200" dirty="0"/>
          </a:p>
        </p:txBody>
      </p:sp>
      <p:sp>
        <p:nvSpPr>
          <p:cNvPr id="16" name="Прямоугольник 15"/>
          <p:cNvSpPr/>
          <p:nvPr/>
        </p:nvSpPr>
        <p:spPr>
          <a:xfrm>
            <a:off x="3000364" y="2428868"/>
            <a:ext cx="2000264" cy="2214578"/>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sz="1200" dirty="0" smtClean="0"/>
              <a:t>Занятия</a:t>
            </a:r>
          </a:p>
          <a:p>
            <a:pPr>
              <a:buFont typeface="Wingdings" pitchFamily="2" charset="2"/>
              <a:buChar char="§"/>
            </a:pPr>
            <a:r>
              <a:rPr lang="ru-RU" sz="1200" dirty="0" smtClean="0"/>
              <a:t>Дидактические игры</a:t>
            </a:r>
          </a:p>
          <a:p>
            <a:pPr>
              <a:buFont typeface="Wingdings" pitchFamily="2" charset="2"/>
              <a:buChar char="§"/>
            </a:pPr>
            <a:r>
              <a:rPr lang="ru-RU" sz="1200" dirty="0" smtClean="0"/>
              <a:t>Наблюдения</a:t>
            </a:r>
          </a:p>
          <a:p>
            <a:pPr>
              <a:buFont typeface="Wingdings" pitchFamily="2" charset="2"/>
              <a:buChar char="§"/>
            </a:pPr>
            <a:r>
              <a:rPr lang="ru-RU" sz="1200" dirty="0" smtClean="0"/>
              <a:t>Беседы</a:t>
            </a:r>
          </a:p>
          <a:p>
            <a:pPr>
              <a:buFont typeface="Wingdings" pitchFamily="2" charset="2"/>
              <a:buChar char="§"/>
            </a:pPr>
            <a:r>
              <a:rPr lang="ru-RU" sz="1200" dirty="0" smtClean="0"/>
              <a:t>Экскурсии по участку</a:t>
            </a:r>
          </a:p>
          <a:p>
            <a:pPr>
              <a:buFont typeface="Wingdings" pitchFamily="2" charset="2"/>
              <a:buChar char="§"/>
            </a:pPr>
            <a:r>
              <a:rPr lang="ru-RU" sz="1200" dirty="0" smtClean="0"/>
              <a:t>Исследовательская работа, опыты и экспериментирование</a:t>
            </a:r>
            <a:endParaRPr lang="ru-RU" sz="1200" dirty="0"/>
          </a:p>
        </p:txBody>
      </p:sp>
      <p:sp>
        <p:nvSpPr>
          <p:cNvPr id="17" name="Прямоугольник 16"/>
          <p:cNvSpPr/>
          <p:nvPr/>
        </p:nvSpPr>
        <p:spPr>
          <a:xfrm>
            <a:off x="3000364" y="4643446"/>
            <a:ext cx="2000264" cy="2214554"/>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sz="1200" dirty="0" smtClean="0"/>
              <a:t>Занятия, игры</a:t>
            </a:r>
          </a:p>
          <a:p>
            <a:pPr>
              <a:buFont typeface="Wingdings" pitchFamily="2" charset="2"/>
              <a:buChar char="§"/>
            </a:pPr>
            <a:r>
              <a:rPr lang="ru-RU" sz="1200" dirty="0" smtClean="0"/>
              <a:t>Досуги</a:t>
            </a:r>
          </a:p>
          <a:p>
            <a:pPr>
              <a:buFont typeface="Wingdings" pitchFamily="2" charset="2"/>
              <a:buChar char="§"/>
            </a:pPr>
            <a:r>
              <a:rPr lang="ru-RU" sz="1200" dirty="0" smtClean="0"/>
              <a:t>Индивидуальная работа</a:t>
            </a:r>
            <a:endParaRPr lang="ru-RU" sz="1200" dirty="0"/>
          </a:p>
        </p:txBody>
      </p:sp>
      <p:sp>
        <p:nvSpPr>
          <p:cNvPr id="18" name="Прямоугольник 17"/>
          <p:cNvSpPr/>
          <p:nvPr/>
        </p:nvSpPr>
        <p:spPr>
          <a:xfrm>
            <a:off x="5000628" y="2428868"/>
            <a:ext cx="2071702" cy="2214578"/>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sz="900" dirty="0" smtClean="0"/>
              <a:t>Утренний прием детей, индивидуальные и подгрупповые беседы</a:t>
            </a:r>
          </a:p>
          <a:p>
            <a:pPr>
              <a:buFont typeface="Wingdings" pitchFamily="2" charset="2"/>
              <a:buChar char="§"/>
            </a:pPr>
            <a:r>
              <a:rPr lang="ru-RU" sz="900" dirty="0" smtClean="0"/>
              <a:t>Оценка эмоционального настроения группы с последующей коррекцией плана работы</a:t>
            </a:r>
          </a:p>
          <a:p>
            <a:pPr>
              <a:buFont typeface="Wingdings" pitchFamily="2" charset="2"/>
              <a:buChar char="§"/>
            </a:pPr>
            <a:r>
              <a:rPr lang="ru-RU" sz="900" dirty="0" smtClean="0"/>
              <a:t>Формирование навыков культуры еды</a:t>
            </a:r>
          </a:p>
          <a:p>
            <a:pPr>
              <a:buFont typeface="Wingdings" pitchFamily="2" charset="2"/>
              <a:buChar char="§"/>
            </a:pPr>
            <a:r>
              <a:rPr lang="ru-RU" sz="900" dirty="0" smtClean="0"/>
              <a:t>Этика быта, трудовые поручения</a:t>
            </a:r>
          </a:p>
          <a:p>
            <a:pPr>
              <a:buFont typeface="Wingdings" pitchFamily="2" charset="2"/>
              <a:buChar char="§"/>
            </a:pPr>
            <a:r>
              <a:rPr lang="ru-RU" sz="900" dirty="0" smtClean="0"/>
              <a:t>Формирование навыков культуры общения</a:t>
            </a:r>
          </a:p>
          <a:p>
            <a:pPr>
              <a:buFont typeface="Wingdings" pitchFamily="2" charset="2"/>
              <a:buChar char="§"/>
            </a:pPr>
            <a:r>
              <a:rPr lang="ru-RU" sz="900" dirty="0" smtClean="0"/>
              <a:t>Театрализованные игры</a:t>
            </a:r>
          </a:p>
          <a:p>
            <a:pPr>
              <a:buFont typeface="Wingdings" pitchFamily="2" charset="2"/>
              <a:buChar char="§"/>
            </a:pPr>
            <a:r>
              <a:rPr lang="ru-RU" sz="900" dirty="0" smtClean="0"/>
              <a:t>Сюжетно-ролевые игры</a:t>
            </a:r>
            <a:endParaRPr lang="ru-RU" sz="900" dirty="0"/>
          </a:p>
        </p:txBody>
      </p:sp>
      <p:sp>
        <p:nvSpPr>
          <p:cNvPr id="19" name="Прямоугольник 18"/>
          <p:cNvSpPr/>
          <p:nvPr/>
        </p:nvSpPr>
        <p:spPr>
          <a:xfrm>
            <a:off x="7072330" y="4643446"/>
            <a:ext cx="1857388" cy="2214554"/>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sz="1200" dirty="0" smtClean="0"/>
              <a:t>Музыкально </a:t>
            </a:r>
            <a:r>
              <a:rPr lang="ru-RU" sz="1200" dirty="0" smtClean="0"/>
              <a:t>-художественные досуги</a:t>
            </a:r>
          </a:p>
          <a:p>
            <a:pPr>
              <a:buFont typeface="Wingdings" pitchFamily="2" charset="2"/>
              <a:buChar char="§"/>
            </a:pPr>
            <a:r>
              <a:rPr lang="ru-RU" sz="1200" dirty="0" smtClean="0"/>
              <a:t>Индивидуальная работа</a:t>
            </a:r>
            <a:endParaRPr lang="ru-RU" sz="1200" dirty="0"/>
          </a:p>
        </p:txBody>
      </p:sp>
      <p:sp>
        <p:nvSpPr>
          <p:cNvPr id="20" name="Прямоугольник 19"/>
          <p:cNvSpPr/>
          <p:nvPr/>
        </p:nvSpPr>
        <p:spPr>
          <a:xfrm>
            <a:off x="7072330" y="2428868"/>
            <a:ext cx="1857388" cy="2214578"/>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sz="1200" dirty="0" smtClean="0"/>
              <a:t>Занятия по музыкальному воспитанию и изобразительному искусству</a:t>
            </a:r>
          </a:p>
          <a:p>
            <a:pPr>
              <a:buFont typeface="Wingdings" pitchFamily="2" charset="2"/>
              <a:buChar char="§"/>
            </a:pPr>
            <a:r>
              <a:rPr lang="ru-RU" sz="1200" dirty="0" smtClean="0"/>
              <a:t>Эстетика быта</a:t>
            </a:r>
          </a:p>
          <a:p>
            <a:pPr>
              <a:buFont typeface="Wingdings" pitchFamily="2" charset="2"/>
              <a:buChar char="§"/>
            </a:pPr>
            <a:r>
              <a:rPr lang="ru-RU" sz="1200" dirty="0" smtClean="0"/>
              <a:t>Экскурсии на природу (на участке)</a:t>
            </a:r>
          </a:p>
        </p:txBody>
      </p:sp>
      <p:sp>
        <p:nvSpPr>
          <p:cNvPr id="21" name="Прямоугольник 20"/>
          <p:cNvSpPr/>
          <p:nvPr/>
        </p:nvSpPr>
        <p:spPr>
          <a:xfrm>
            <a:off x="642910" y="2428868"/>
            <a:ext cx="2357454" cy="2214554"/>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ru-RU" sz="900" dirty="0" smtClean="0"/>
              <a:t>Прием детей на воздухе в теплое время года.</a:t>
            </a:r>
          </a:p>
          <a:p>
            <a:pPr>
              <a:buFont typeface="Wingdings" pitchFamily="2" charset="2"/>
              <a:buChar char="§"/>
            </a:pPr>
            <a:r>
              <a:rPr lang="ru-RU" sz="900" dirty="0" smtClean="0"/>
              <a:t>Утренняя гимнастика</a:t>
            </a:r>
          </a:p>
          <a:p>
            <a:pPr>
              <a:buFont typeface="Wingdings" pitchFamily="2" charset="2"/>
              <a:buChar char="§"/>
            </a:pPr>
            <a:r>
              <a:rPr lang="ru-RU" sz="900" dirty="0" smtClean="0"/>
              <a:t>Гигиенические процедуры (обширное умывание, полоскание рта)</a:t>
            </a:r>
          </a:p>
          <a:p>
            <a:pPr>
              <a:buFont typeface="Wingdings" pitchFamily="2" charset="2"/>
              <a:buChar char="§"/>
            </a:pPr>
            <a:r>
              <a:rPr lang="ru-RU" sz="900" dirty="0" smtClean="0"/>
              <a:t>Закаливание в повседневной жизни (облегченная одежда в группе, одежда по сезону на прогулке; обширное  умывание, воздушные ванны)</a:t>
            </a:r>
          </a:p>
          <a:p>
            <a:pPr>
              <a:buFont typeface="Wingdings" pitchFamily="2" charset="2"/>
              <a:buChar char="§"/>
            </a:pPr>
            <a:r>
              <a:rPr lang="ru-RU" sz="900" dirty="0" smtClean="0"/>
              <a:t>Физкультминутки на занятиях</a:t>
            </a:r>
          </a:p>
          <a:p>
            <a:pPr>
              <a:buFont typeface="Wingdings" pitchFamily="2" charset="2"/>
              <a:buChar char="§"/>
            </a:pPr>
            <a:r>
              <a:rPr lang="ru-RU" sz="900" dirty="0" smtClean="0"/>
              <a:t>Физкультурные занятия</a:t>
            </a:r>
          </a:p>
          <a:p>
            <a:pPr>
              <a:buFont typeface="Wingdings" pitchFamily="2" charset="2"/>
              <a:buChar char="§"/>
            </a:pPr>
            <a:r>
              <a:rPr lang="ru-RU" sz="900" dirty="0" smtClean="0"/>
              <a:t>Прогулка в двигательной активности</a:t>
            </a:r>
            <a:endParaRPr lang="ru-RU" sz="9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061294"/>
          </a:xfrm>
        </p:spPr>
        <p:txBody>
          <a:bodyPr>
            <a:noAutofit/>
          </a:bodyPr>
          <a:lstStyle/>
          <a:p>
            <a:pPr algn="ctr"/>
            <a:r>
              <a:rPr lang="ru-RU" sz="3600" b="1" dirty="0" smtClean="0">
                <a:latin typeface="+mn-lt"/>
              </a:rPr>
              <a:t>Развивающая предметно-пространственная среда в </a:t>
            </a:r>
            <a:r>
              <a:rPr lang="ru-RU" sz="3600" b="1" dirty="0" smtClean="0">
                <a:latin typeface="+mn-lt"/>
              </a:rPr>
              <a:t>группах</a:t>
            </a:r>
            <a:endParaRPr lang="ru-RU" sz="3600" b="1" dirty="0">
              <a:latin typeface="+mn-lt"/>
            </a:endParaRPr>
          </a:p>
        </p:txBody>
      </p:sp>
      <p:sp>
        <p:nvSpPr>
          <p:cNvPr id="3" name="Объект 2"/>
          <p:cNvSpPr>
            <a:spLocks noGrp="1"/>
          </p:cNvSpPr>
          <p:nvPr>
            <p:ph idx="1"/>
          </p:nvPr>
        </p:nvSpPr>
        <p:spPr>
          <a:xfrm>
            <a:off x="500034" y="1500174"/>
            <a:ext cx="8229600" cy="4929222"/>
          </a:xfrm>
        </p:spPr>
        <p:txBody>
          <a:bodyPr>
            <a:normAutofit/>
          </a:bodyPr>
          <a:lstStyle/>
          <a:p>
            <a:pPr marL="36576" indent="0" algn="just">
              <a:buNone/>
            </a:pPr>
            <a:r>
              <a:rPr lang="ru-RU" dirty="0"/>
              <a:t> </a:t>
            </a:r>
            <a:r>
              <a:rPr lang="ru-RU" dirty="0" smtClean="0"/>
              <a:t>  </a:t>
            </a:r>
            <a:r>
              <a:rPr lang="ru-RU" sz="1600" dirty="0" smtClean="0"/>
              <a:t>Развивающая предметно - пространственная среда обеспечивает максимальную реализацию образовательного потенциала пространства группы, приспособленной для реализации Программы, материалов, оборудования и инвентаря для развития детей дошкольного возраста в соответствии с особенностями каждого возрастного этапа, охраны и укрепления их здоровья.</a:t>
            </a:r>
          </a:p>
          <a:p>
            <a:pPr marL="36576" indent="0" algn="just">
              <a:buNone/>
            </a:pPr>
            <a:r>
              <a:rPr lang="ru-RU" sz="1600" dirty="0"/>
              <a:t>      Развивающая предметно - пространственная среда </a:t>
            </a:r>
            <a:r>
              <a:rPr lang="ru-RU" sz="1600" dirty="0" smtClean="0"/>
              <a:t>обеспечивает возможность общения и совместной деятельности детей </a:t>
            </a:r>
            <a:r>
              <a:rPr lang="ru-RU" sz="1600" dirty="0" smtClean="0"/>
              <a:t>(в </a:t>
            </a:r>
            <a:r>
              <a:rPr lang="ru-RU" sz="1600" dirty="0" smtClean="0"/>
              <a:t>том числе детей разного возраста) и взрослых, двигательной активности детей, а также возможности для уединения.</a:t>
            </a:r>
          </a:p>
          <a:p>
            <a:pPr marL="36576" indent="0">
              <a:buNone/>
            </a:pPr>
            <a:r>
              <a:rPr lang="ru-RU" sz="1600" dirty="0"/>
              <a:t> </a:t>
            </a:r>
            <a:r>
              <a:rPr lang="ru-RU" sz="1600" dirty="0" smtClean="0"/>
              <a:t>     В детском саду имеется: </a:t>
            </a:r>
          </a:p>
          <a:p>
            <a:pPr>
              <a:buClr>
                <a:srgbClr val="6EA0B0"/>
              </a:buClr>
            </a:pPr>
            <a:r>
              <a:rPr lang="ru-RU" sz="1600" dirty="0" smtClean="0"/>
              <a:t>Музыкальный зал </a:t>
            </a:r>
          </a:p>
          <a:p>
            <a:pPr>
              <a:buClr>
                <a:srgbClr val="6EA0B0"/>
              </a:buClr>
            </a:pPr>
            <a:r>
              <a:rPr lang="ru-RU" sz="1600" dirty="0" smtClean="0"/>
              <a:t>Физкультурный зал</a:t>
            </a:r>
            <a:endParaRPr lang="ru-RU" sz="1600" dirty="0" smtClean="0"/>
          </a:p>
          <a:p>
            <a:pPr lvl="0">
              <a:buClr>
                <a:srgbClr val="6EA0B0"/>
              </a:buClr>
            </a:pPr>
            <a:r>
              <a:rPr lang="ru-RU" sz="1600" dirty="0" smtClean="0"/>
              <a:t>Кабинет заведующего </a:t>
            </a:r>
          </a:p>
          <a:p>
            <a:pPr lvl="0">
              <a:buClr>
                <a:srgbClr val="6EA0B0"/>
              </a:buClr>
            </a:pPr>
            <a:r>
              <a:rPr lang="ru-RU" sz="1600" dirty="0"/>
              <a:t>М</a:t>
            </a:r>
            <a:r>
              <a:rPr lang="ru-RU" sz="1600" dirty="0" smtClean="0"/>
              <a:t>етодический </a:t>
            </a:r>
            <a:r>
              <a:rPr lang="ru-RU" sz="1600" dirty="0" smtClean="0"/>
              <a:t>кабинет</a:t>
            </a:r>
            <a:endParaRPr lang="ru-RU" sz="1600" dirty="0" smtClean="0"/>
          </a:p>
          <a:p>
            <a:pPr lvl="0">
              <a:buClr>
                <a:srgbClr val="6EA0B0"/>
              </a:buClr>
            </a:pPr>
            <a:r>
              <a:rPr lang="ru-RU" sz="1600" dirty="0" smtClean="0"/>
              <a:t>Кабинет математики и развивающих игр; </a:t>
            </a:r>
          </a:p>
          <a:p>
            <a:pPr lvl="0">
              <a:buClr>
                <a:srgbClr val="6EA0B0"/>
              </a:buClr>
            </a:pPr>
            <a:r>
              <a:rPr lang="ru-RU" sz="1600" dirty="0" smtClean="0"/>
              <a:t>Кабинет логопеда;</a:t>
            </a:r>
          </a:p>
          <a:p>
            <a:pPr lvl="0">
              <a:buClr>
                <a:srgbClr val="6EA0B0"/>
              </a:buClr>
            </a:pPr>
            <a:r>
              <a:rPr lang="ru-RU" sz="1600" dirty="0" smtClean="0"/>
              <a:t>Кабинет педагога-психолога;</a:t>
            </a:r>
            <a:endParaRPr lang="ru-RU" sz="1600" dirty="0" smtClean="0"/>
          </a:p>
          <a:p>
            <a:pPr lvl="0">
              <a:buClr>
                <a:srgbClr val="6EA0B0"/>
              </a:buClr>
            </a:pPr>
            <a:r>
              <a:rPr lang="ru-RU" sz="1600" dirty="0"/>
              <a:t>М</a:t>
            </a:r>
            <a:r>
              <a:rPr lang="ru-RU" sz="1600" dirty="0" smtClean="0"/>
              <a:t>едицинский кабинет, процедурный кабинет, изолятор.  </a:t>
            </a:r>
          </a:p>
          <a:p>
            <a:pPr marL="36576" indent="0">
              <a:buNone/>
            </a:pPr>
            <a:endParaRPr lang="ru-RU" sz="1400" dirty="0"/>
          </a:p>
        </p:txBody>
      </p:sp>
    </p:spTree>
    <p:extLst>
      <p:ext uri="{BB962C8B-B14F-4D97-AF65-F5344CB8AC3E}">
        <p14:creationId xmlns="" xmlns:p14="http://schemas.microsoft.com/office/powerpoint/2010/main" val="8302766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561228"/>
          </a:xfrm>
        </p:spPr>
        <p:txBody>
          <a:bodyPr>
            <a:noAutofit/>
          </a:bodyPr>
          <a:lstStyle/>
          <a:p>
            <a:pPr algn="ctr"/>
            <a:r>
              <a:rPr lang="ru-RU" sz="3600" b="1" dirty="0" smtClean="0">
                <a:latin typeface="+mn-lt"/>
              </a:rPr>
              <a:t>Взаимодействие с родителями</a:t>
            </a:r>
            <a:endParaRPr lang="ru-RU" sz="3600" b="1" dirty="0">
              <a:latin typeface="+mn-lt"/>
            </a:endParaRPr>
          </a:p>
        </p:txBody>
      </p:sp>
      <p:sp>
        <p:nvSpPr>
          <p:cNvPr id="3" name="Объект 2"/>
          <p:cNvSpPr>
            <a:spLocks noGrp="1"/>
          </p:cNvSpPr>
          <p:nvPr>
            <p:ph idx="1"/>
          </p:nvPr>
        </p:nvSpPr>
        <p:spPr/>
        <p:txBody>
          <a:bodyPr/>
          <a:lstStyle/>
          <a:p>
            <a:r>
              <a:rPr lang="ru-RU" sz="2800" dirty="0" smtClean="0"/>
              <a:t>Консультации</a:t>
            </a:r>
          </a:p>
          <a:p>
            <a:r>
              <a:rPr lang="ru-RU" sz="2800" dirty="0" smtClean="0"/>
              <a:t>Анкетирование</a:t>
            </a:r>
          </a:p>
          <a:p>
            <a:r>
              <a:rPr lang="ru-RU" sz="2800" dirty="0" smtClean="0"/>
              <a:t>Родительские собрания</a:t>
            </a:r>
          </a:p>
          <a:p>
            <a:r>
              <a:rPr lang="ru-RU" sz="2800" dirty="0" smtClean="0"/>
              <a:t>Экскурсии</a:t>
            </a:r>
          </a:p>
          <a:p>
            <a:r>
              <a:rPr lang="ru-RU" sz="2800" dirty="0" smtClean="0"/>
              <a:t>Выставки, фотовыставки</a:t>
            </a:r>
          </a:p>
          <a:p>
            <a:r>
              <a:rPr lang="ru-RU" sz="2800" dirty="0" smtClean="0"/>
              <a:t>Интеллектуальные игры</a:t>
            </a:r>
          </a:p>
          <a:p>
            <a:r>
              <a:rPr lang="ru-RU" sz="2800" dirty="0" smtClean="0"/>
              <a:t>Мастер- класс</a:t>
            </a:r>
          </a:p>
          <a:p>
            <a:r>
              <a:rPr lang="ru-RU" sz="2800" dirty="0" smtClean="0"/>
              <a:t>День открытых дверей</a:t>
            </a:r>
          </a:p>
          <a:p>
            <a:endParaRPr lang="ru-RU" dirty="0"/>
          </a:p>
        </p:txBody>
      </p:sp>
    </p:spTree>
    <p:extLst>
      <p:ext uri="{BB962C8B-B14F-4D97-AF65-F5344CB8AC3E}">
        <p14:creationId xmlns="" xmlns:p14="http://schemas.microsoft.com/office/powerpoint/2010/main" val="2780499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t>
            </a:r>
            <a:r>
              <a:rPr lang="ru-RU" b="1" dirty="0" smtClean="0"/>
              <a:t>Образовательные</a:t>
            </a:r>
            <a:br>
              <a:rPr lang="ru-RU" b="1" dirty="0" smtClean="0"/>
            </a:br>
            <a:r>
              <a:rPr lang="ru-RU" b="1" dirty="0" smtClean="0"/>
              <a:t>области</a:t>
            </a:r>
            <a:r>
              <a:rPr lang="ru-RU" b="1" dirty="0" smtClean="0"/>
              <a:t>:</a:t>
            </a:r>
            <a:endParaRPr lang="ru-RU" dirty="0"/>
          </a:p>
        </p:txBody>
      </p:sp>
      <p:sp>
        <p:nvSpPr>
          <p:cNvPr id="3" name="Содержимое 2"/>
          <p:cNvSpPr>
            <a:spLocks noGrp="1"/>
          </p:cNvSpPr>
          <p:nvPr>
            <p:ph idx="1"/>
          </p:nvPr>
        </p:nvSpPr>
        <p:spPr>
          <a:xfrm>
            <a:off x="428596" y="2285992"/>
            <a:ext cx="8229600" cy="2707966"/>
          </a:xfrm>
        </p:spPr>
        <p:txBody>
          <a:bodyPr/>
          <a:lstStyle/>
          <a:p>
            <a:r>
              <a:rPr lang="ru-RU" dirty="0" smtClean="0"/>
              <a:t>социально-коммуникативное развитие</a:t>
            </a:r>
          </a:p>
          <a:p>
            <a:r>
              <a:rPr lang="ru-RU" dirty="0" smtClean="0"/>
              <a:t>познавательное развитие</a:t>
            </a:r>
          </a:p>
          <a:p>
            <a:r>
              <a:rPr lang="ru-RU" dirty="0" smtClean="0"/>
              <a:t>речевое развитие</a:t>
            </a:r>
          </a:p>
          <a:p>
            <a:r>
              <a:rPr lang="ru-RU" dirty="0" smtClean="0"/>
              <a:t>художественно – эстетическое развитие</a:t>
            </a:r>
          </a:p>
          <a:p>
            <a:r>
              <a:rPr lang="ru-RU" dirty="0" smtClean="0"/>
              <a:t>физическое развитие</a:t>
            </a:r>
          </a:p>
          <a:p>
            <a:pPr>
              <a:buNone/>
            </a:pPr>
            <a:endParaRPr lang="ru-RU" sz="1600" i="1" dirty="0" smtClean="0"/>
          </a:p>
          <a:p>
            <a:pPr>
              <a:buNone/>
            </a:pPr>
            <a:endParaRPr lang="ru-RU" sz="1600" i="1" dirty="0" smtClean="0"/>
          </a:p>
          <a:p>
            <a:pPr>
              <a:buNone/>
            </a:pPr>
            <a:endParaRPr lang="ru-RU" sz="1600" i="1" dirty="0" smtClean="0"/>
          </a:p>
          <a:p>
            <a:pPr>
              <a:buNone/>
            </a:pPr>
            <a:endParaRPr lang="ru-RU" sz="1600" i="1" dirty="0" smtClean="0"/>
          </a:p>
          <a:p>
            <a:pPr>
              <a:buNone/>
            </a:pPr>
            <a:endParaRPr lang="ru-RU" sz="16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229600" cy="561228"/>
          </a:xfrm>
        </p:spPr>
        <p:txBody>
          <a:bodyPr>
            <a:noAutofit/>
          </a:bodyPr>
          <a:lstStyle/>
          <a:p>
            <a:pPr algn="ctr"/>
            <a:r>
              <a:rPr lang="ru-RU" sz="2500" b="1" dirty="0" smtClean="0"/>
              <a:t>Особенности организации </a:t>
            </a:r>
            <a:r>
              <a:rPr lang="ru-RU" sz="2500" b="1" dirty="0" smtClean="0"/>
              <a:t/>
            </a:r>
            <a:br>
              <a:rPr lang="ru-RU" sz="2500" b="1" dirty="0" smtClean="0"/>
            </a:br>
            <a:r>
              <a:rPr lang="ru-RU" sz="2500" b="1" dirty="0" smtClean="0"/>
              <a:t>образовательного </a:t>
            </a:r>
            <a:r>
              <a:rPr lang="ru-RU" sz="2500" b="1" dirty="0" smtClean="0"/>
              <a:t>процесса:</a:t>
            </a:r>
            <a:endParaRPr lang="ru-RU" sz="2500" dirty="0"/>
          </a:p>
        </p:txBody>
      </p:sp>
      <p:sp>
        <p:nvSpPr>
          <p:cNvPr id="3" name="Содержимое 2"/>
          <p:cNvSpPr>
            <a:spLocks noGrp="1"/>
          </p:cNvSpPr>
          <p:nvPr>
            <p:ph idx="1"/>
          </p:nvPr>
        </p:nvSpPr>
        <p:spPr>
          <a:xfrm>
            <a:off x="500034" y="1357298"/>
            <a:ext cx="8229600" cy="4389120"/>
          </a:xfrm>
        </p:spPr>
        <p:txBody>
          <a:bodyPr>
            <a:normAutofit/>
          </a:bodyPr>
          <a:lstStyle/>
          <a:p>
            <a:pPr lvl="0" algn="ctr">
              <a:buNone/>
            </a:pPr>
            <a:r>
              <a:rPr lang="ru-RU" sz="1600" dirty="0" smtClean="0"/>
              <a:t>Образовательный </a:t>
            </a:r>
            <a:r>
              <a:rPr lang="ru-RU" sz="1600" dirty="0" smtClean="0"/>
              <a:t>  процесс   осуществляется   на   русском   языке</a:t>
            </a:r>
            <a:r>
              <a:rPr lang="ru-RU" sz="1600" dirty="0" smtClean="0"/>
              <a:t>,</a:t>
            </a:r>
            <a:r>
              <a:rPr lang="ru-RU" sz="1600" dirty="0" smtClean="0">
                <a:ea typeface="Times New Roman" pitchFamily="18" charset="0"/>
                <a:cs typeface="Arial" pitchFamily="34" charset="0"/>
              </a:rPr>
              <a:t> </a:t>
            </a:r>
            <a:r>
              <a:rPr lang="ru-RU" sz="1600" dirty="0" smtClean="0">
                <a:ea typeface="Times New Roman" pitchFamily="18" charset="0"/>
                <a:cs typeface="Arial" pitchFamily="34" charset="0"/>
              </a:rPr>
              <a:t> в </a:t>
            </a:r>
            <a:r>
              <a:rPr lang="ru-RU" sz="1600" dirty="0" smtClean="0">
                <a:ea typeface="Times New Roman" pitchFamily="18" charset="0"/>
                <a:cs typeface="Arial" pitchFamily="34" charset="0"/>
              </a:rPr>
              <a:t>соответствии </a:t>
            </a:r>
            <a:r>
              <a:rPr lang="ru-RU" sz="1600" dirty="0" smtClean="0">
                <a:ea typeface="Times New Roman" pitchFamily="18" charset="0"/>
                <a:cs typeface="Arial" pitchFamily="34" charset="0"/>
              </a:rPr>
              <a:t>с направлениями   развития   ребёнка   с </a:t>
            </a:r>
            <a:r>
              <a:rPr lang="ru-RU" sz="1600" dirty="0" smtClean="0">
                <a:ea typeface="Times New Roman" pitchFamily="18" charset="0"/>
                <a:cs typeface="Arial" pitchFamily="34" charset="0"/>
              </a:rPr>
              <a:t>учётом  </a:t>
            </a:r>
            <a:r>
              <a:rPr lang="ru-RU" sz="1600" dirty="0" smtClean="0">
                <a:ea typeface="Times New Roman" pitchFamily="18" charset="0"/>
                <a:cs typeface="Arial" pitchFamily="34" charset="0"/>
              </a:rPr>
              <a:t>«Примерной  общеобразовательной программой </a:t>
            </a:r>
            <a:r>
              <a:rPr lang="ru-RU" sz="1600" dirty="0" smtClean="0">
                <a:ea typeface="Times New Roman" pitchFamily="18" charset="0"/>
                <a:cs typeface="Arial" pitchFamily="34" charset="0"/>
              </a:rPr>
              <a:t>воспитания  и обучения </a:t>
            </a:r>
            <a:r>
              <a:rPr lang="ru-RU" sz="1600" dirty="0" smtClean="0">
                <a:ea typeface="Times New Roman" pitchFamily="18" charset="0"/>
                <a:cs typeface="Arial" pitchFamily="34" charset="0"/>
              </a:rPr>
              <a:t>детей» под ред. </a:t>
            </a:r>
            <a:r>
              <a:rPr lang="ru-RU" sz="1600" dirty="0" err="1" smtClean="0">
                <a:ea typeface="Times New Roman" pitchFamily="18" charset="0"/>
                <a:cs typeface="Arial" pitchFamily="34" charset="0"/>
              </a:rPr>
              <a:t>Н.Е.Вераксы</a:t>
            </a:r>
            <a:r>
              <a:rPr lang="ru-RU" sz="1600" dirty="0" smtClean="0">
                <a:ea typeface="Times New Roman" pitchFamily="18" charset="0"/>
                <a:cs typeface="Arial" pitchFamily="34" charset="0"/>
              </a:rPr>
              <a:t>. </a:t>
            </a:r>
          </a:p>
          <a:p>
            <a:pPr lvl="0" algn="just">
              <a:buNone/>
            </a:pPr>
            <a:endParaRPr lang="ru-RU" sz="1600" dirty="0" smtClean="0">
              <a:ea typeface="Times New Roman" pitchFamily="18" charset="0"/>
              <a:cs typeface="Arial" pitchFamily="34" charset="0"/>
            </a:endParaRPr>
          </a:p>
          <a:p>
            <a:pPr marL="0" indent="457200" algn="just" eaLnBrk="0" fontAlgn="base" hangingPunct="0">
              <a:spcBef>
                <a:spcPct val="0"/>
              </a:spcBef>
              <a:spcAft>
                <a:spcPct val="0"/>
              </a:spcAft>
              <a:buClrTx/>
              <a:buSzTx/>
              <a:buNone/>
            </a:pPr>
            <a:r>
              <a:rPr lang="ru-RU" sz="1600" dirty="0" smtClean="0">
                <a:cs typeface="Arial" pitchFamily="34" charset="0"/>
              </a:rPr>
              <a:t>Программа  дошкольного образовательного </a:t>
            </a:r>
            <a:r>
              <a:rPr lang="ru-RU" sz="1600" dirty="0" smtClean="0">
                <a:cs typeface="Arial" pitchFamily="34" charset="0"/>
              </a:rPr>
              <a:t>учреждения </a:t>
            </a:r>
            <a:r>
              <a:rPr lang="ru-RU" sz="1600" dirty="0" smtClean="0">
                <a:cs typeface="Arial" pitchFamily="34" charset="0"/>
              </a:rPr>
              <a:t>обеспечивает развитие личности детей в различных видах общения </a:t>
            </a:r>
            <a:r>
              <a:rPr lang="ru-RU" sz="1600" dirty="0" smtClean="0">
                <a:cs typeface="Arial" pitchFamily="34" charset="0"/>
              </a:rPr>
              <a:t>и </a:t>
            </a:r>
            <a:r>
              <a:rPr lang="ru-RU" sz="1600" dirty="0" smtClean="0">
                <a:cs typeface="Arial" pitchFamily="34" charset="0"/>
              </a:rPr>
              <a:t>деятельности с учётом их возрастных индивидуальных , психологических и физиологических особенностей.</a:t>
            </a:r>
          </a:p>
          <a:p>
            <a:pPr marL="0" indent="457200" algn="just" eaLnBrk="0" fontAlgn="base" hangingPunct="0">
              <a:spcBef>
                <a:spcPct val="0"/>
              </a:spcBef>
              <a:spcAft>
                <a:spcPct val="0"/>
              </a:spcAft>
              <a:buClrTx/>
              <a:buSzTx/>
              <a:buNone/>
            </a:pPr>
            <a:endParaRPr lang="ru-RU" sz="1600" dirty="0" smtClean="0">
              <a:cs typeface="Arial" pitchFamily="34" charset="0"/>
            </a:endParaRPr>
          </a:p>
          <a:p>
            <a:pPr marL="0" indent="457200" algn="just" eaLnBrk="0" fontAlgn="base" hangingPunct="0">
              <a:spcBef>
                <a:spcPct val="0"/>
              </a:spcBef>
              <a:spcAft>
                <a:spcPct val="0"/>
              </a:spcAft>
              <a:buClrTx/>
              <a:buSzTx/>
              <a:buNone/>
            </a:pPr>
            <a:r>
              <a:rPr lang="ru-RU" sz="1600" dirty="0" smtClean="0">
                <a:cs typeface="Arial" pitchFamily="34" charset="0"/>
              </a:rPr>
              <a:t>Программа направлена:</a:t>
            </a:r>
          </a:p>
          <a:p>
            <a:pPr marL="0" indent="457200" algn="just" eaLnBrk="0" fontAlgn="base" hangingPunct="0">
              <a:spcBef>
                <a:spcPct val="0"/>
              </a:spcBef>
              <a:spcAft>
                <a:spcPct val="0"/>
              </a:spcAft>
              <a:buClrTx/>
              <a:buSzTx/>
            </a:pPr>
            <a:r>
              <a:rPr lang="ru-RU" sz="1600" dirty="0" smtClean="0">
                <a:cs typeface="Arial" pitchFamily="34" charset="0"/>
              </a:rPr>
              <a:t> </a:t>
            </a:r>
            <a:r>
              <a:rPr lang="ru-RU" sz="1600" dirty="0" smtClean="0">
                <a:cs typeface="Arial" pitchFamily="34" charset="0"/>
              </a:rPr>
              <a:t>на создание условий развития ребёнка, открывающих возможности для его позитивной социализации, его личностного развития, развития инициативы и творческих способностей на основе сотрудничества со взрослыми и сверстниками и соответствующим возрасту видам </a:t>
            </a:r>
            <a:r>
              <a:rPr lang="ru-RU" sz="1600" dirty="0" smtClean="0">
                <a:cs typeface="Arial" pitchFamily="34" charset="0"/>
              </a:rPr>
              <a:t>деятельности;</a:t>
            </a:r>
          </a:p>
          <a:p>
            <a:pPr marL="0" indent="457200" algn="just" eaLnBrk="0" fontAlgn="base" hangingPunct="0">
              <a:spcBef>
                <a:spcPct val="0"/>
              </a:spcBef>
              <a:spcAft>
                <a:spcPct val="0"/>
              </a:spcAft>
              <a:buClrTx/>
              <a:buSzTx/>
            </a:pPr>
            <a:r>
              <a:rPr lang="ru-RU" sz="1600" dirty="0" smtClean="0">
                <a:cs typeface="Arial" pitchFamily="34" charset="0"/>
              </a:rPr>
              <a:t>на </a:t>
            </a:r>
            <a:r>
              <a:rPr lang="ru-RU" sz="1600" dirty="0" smtClean="0">
                <a:cs typeface="Arial" pitchFamily="34" charset="0"/>
              </a:rPr>
              <a:t>создание развивающей </a:t>
            </a:r>
            <a:r>
              <a:rPr lang="ru-RU" sz="1600" dirty="0" smtClean="0">
                <a:cs typeface="Arial" pitchFamily="34" charset="0"/>
              </a:rPr>
              <a:t>предметно-пространственной образовательной среды, </a:t>
            </a:r>
            <a:r>
              <a:rPr lang="ru-RU" sz="1600" dirty="0" smtClean="0">
                <a:cs typeface="Arial" pitchFamily="34" charset="0"/>
              </a:rPr>
              <a:t>которая представляет собой систему условий социализации и индивидуализации детей.</a:t>
            </a:r>
          </a:p>
          <a:p>
            <a:pPr marL="0" lvl="0" indent="457200" algn="just" eaLnBrk="0" fontAlgn="base" hangingPunct="0">
              <a:spcBef>
                <a:spcPct val="0"/>
              </a:spcBef>
              <a:spcAft>
                <a:spcPct val="0"/>
              </a:spcAft>
              <a:buClrTx/>
              <a:buSzTx/>
              <a:buNone/>
            </a:pPr>
            <a:endParaRPr lang="ru-RU" sz="1600" dirty="0" smtClean="0">
              <a:ea typeface="Times New Roman" pitchFamily="18" charset="0"/>
              <a:cs typeface="Arial" pitchFamily="34" charset="0"/>
            </a:endParaRPr>
          </a:p>
          <a:p>
            <a:pPr lvl="0"/>
            <a:endParaRPr lang="ru-RU" sz="1400"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072494" cy="4846320"/>
          </a:xfrm>
        </p:spPr>
        <p:txBody>
          <a:bodyPr>
            <a:normAutofit fontScale="92500"/>
          </a:bodyPr>
          <a:lstStyle/>
          <a:p>
            <a:endParaRPr lang="ru-RU" dirty="0" smtClean="0"/>
          </a:p>
          <a:p>
            <a:pPr algn="just"/>
            <a:r>
              <a:rPr lang="ru-RU" dirty="0" smtClean="0"/>
              <a:t>Построение образовательного процесса происходит на адекватных возрасту формах работы с детьми -игра, экскурсия, труд, занятия, экспериментирование, проектная деятельность и  организации различных видов детской деятельности. </a:t>
            </a:r>
          </a:p>
          <a:p>
            <a:pPr algn="just"/>
            <a:r>
              <a:rPr lang="ru-RU" dirty="0" smtClean="0"/>
              <a:t>Решение программных образовательных задач осуществляется в разных формах: совместной деятельности взрослых и детей  и самостоятельной  деятельности детей  не только в рамках непосредственно образовательной деятельности , но при проведении режимных моментов.</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1510</TotalTime>
  <Words>5312</Words>
  <Application>Microsoft Office PowerPoint</Application>
  <PresentationFormat>Экран (4:3)</PresentationFormat>
  <Paragraphs>341</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Поток</vt:lpstr>
      <vt:lpstr>Основная  общеобразовательная программа дошкольного образования</vt:lpstr>
      <vt:lpstr>Содержание </vt:lpstr>
      <vt:lpstr>Нормативно – правовая база</vt:lpstr>
      <vt:lpstr>Цель Основной Общеобразовательной Программы :</vt:lpstr>
      <vt:lpstr>Задачи:   </vt:lpstr>
      <vt:lpstr>Основные принципы ООП ДО:</vt:lpstr>
      <vt:lpstr> Образовательные области:</vt:lpstr>
      <vt:lpstr>Особенности организации  образовательного процесса:</vt:lpstr>
      <vt:lpstr>Слайд 9</vt:lpstr>
      <vt:lpstr>Основные характеристики особенностей развития детей  раннего возраста (от 2 до 3 лет)</vt:lpstr>
      <vt:lpstr>Основные характеристики особенностей развития детей младшего дошкольного возраста (от 3 до 4 лет)</vt:lpstr>
      <vt:lpstr>Основные характеристики особенностей развития детей  среднего дошкольного возраста (от 4 до 5 лет).</vt:lpstr>
      <vt:lpstr>Основные характеристики особенностей развития детей  старшего дошкольного возраста (от 5 до 6 лет).</vt:lpstr>
      <vt:lpstr>Основные характеристики особенностей развития детей  старшего дошкольного возраста (от 6 до 7 лет).</vt:lpstr>
      <vt:lpstr>Планируемые результаты освоения воспитанниками  ООП ДО:</vt:lpstr>
      <vt:lpstr>Целевые ориентиры образования  в младенческом и раннем возрасте:</vt:lpstr>
      <vt:lpstr>Целевые ориентиры  на этапе завершения дошкольного образования:</vt:lpstr>
      <vt:lpstr>II. Содержательный раздел. Образовательная деятельность учреждения по реализации ООП ДО.</vt:lpstr>
      <vt:lpstr>Слайд 19</vt:lpstr>
      <vt:lpstr>Социально – коммуникативное развитие</vt:lpstr>
      <vt:lpstr>Слайд 21</vt:lpstr>
      <vt:lpstr>Слайд 22</vt:lpstr>
      <vt:lpstr>Слайд 23</vt:lpstr>
      <vt:lpstr>Слайд 24</vt:lpstr>
      <vt:lpstr> Формирование у дошкольников основ безопасности жизнедеятельности</vt:lpstr>
      <vt:lpstr>Слайд 26</vt:lpstr>
      <vt:lpstr>Слайд 27</vt:lpstr>
      <vt:lpstr>Слайд 28</vt:lpstr>
      <vt:lpstr>Познавательное развитие</vt:lpstr>
      <vt:lpstr>Слайд 30</vt:lpstr>
      <vt:lpstr>Речевое развитие</vt:lpstr>
      <vt:lpstr>Слайд 32</vt:lpstr>
      <vt:lpstr>Слайд 33</vt:lpstr>
      <vt:lpstr>Слайд 34</vt:lpstr>
      <vt:lpstr>Слайд 35</vt:lpstr>
      <vt:lpstr>Слайд 36</vt:lpstr>
      <vt:lpstr>Слайд 37</vt:lpstr>
      <vt:lpstr>Познавательное развитие</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Художественно-эстетическое развитие</vt:lpstr>
      <vt:lpstr>Физическое развитие</vt:lpstr>
      <vt:lpstr>Слайд 51</vt:lpstr>
      <vt:lpstr>Слайд 52</vt:lpstr>
      <vt:lpstr>Слайд 53</vt:lpstr>
      <vt:lpstr>Слайд 54</vt:lpstr>
      <vt:lpstr>Слайд 55</vt:lpstr>
      <vt:lpstr>Слайд 56</vt:lpstr>
      <vt:lpstr>Слайд 57</vt:lpstr>
      <vt:lpstr> Содержание коррекционной работы </vt:lpstr>
      <vt:lpstr>Кадровое обеспечение</vt:lpstr>
      <vt:lpstr>Образовательный уровень</vt:lpstr>
      <vt:lpstr> Модель воспитательно-образовательного пространства в ДОУ</vt:lpstr>
      <vt:lpstr>Развивающая предметно-пространственная среда в группах</vt:lpstr>
      <vt:lpstr>Взаимодействие с родителями</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Основная образовательная программа дошкольного образования</dc:title>
  <dc:creator>www.PHILka.RU</dc:creator>
  <cp:lastModifiedBy>Пользователь</cp:lastModifiedBy>
  <cp:revision>169</cp:revision>
  <dcterms:created xsi:type="dcterms:W3CDTF">2013-12-23T05:33:58Z</dcterms:created>
  <dcterms:modified xsi:type="dcterms:W3CDTF">2019-10-24T09:11:36Z</dcterms:modified>
</cp:coreProperties>
</file>