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1" autoAdjust="0"/>
    <p:restoredTop sz="94643" autoAdjust="0"/>
  </p:normalViewPr>
  <p:slideViewPr>
    <p:cSldViewPr>
      <p:cViewPr varScale="1">
        <p:scale>
          <a:sx n="106" d="100"/>
          <a:sy n="106" d="100"/>
        </p:scale>
        <p:origin x="-112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07.05.2020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07.05.2020</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07.05.2020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07.05.2020</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07.05.2020</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07.05.2020</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07.05.2020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Пользователь\Desktop\Фотографии дс\2019-2020\Сидим дома 2020\Расцветай земля  2020\Переверзева Заплатки 01.jpe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Подзаголовок 2"/>
          <p:cNvSpPr>
            <a:spLocks noGrp="1"/>
          </p:cNvSpPr>
          <p:nvPr>
            <p:ph type="subTitle" idx="1"/>
          </p:nvPr>
        </p:nvSpPr>
        <p:spPr>
          <a:xfrm>
            <a:off x="142844" y="6072206"/>
            <a:ext cx="3429024" cy="642942"/>
          </a:xfrm>
        </p:spPr>
        <p:txBody>
          <a:bodyPr>
            <a:normAutofit fontScale="62500" lnSpcReduction="20000"/>
          </a:bodyPr>
          <a:lstStyle/>
          <a:p>
            <a:r>
              <a:rPr lang="ru-RU" sz="1600" dirty="0" smtClean="0">
                <a:solidFill>
                  <a:schemeClr val="tx1"/>
                </a:solidFill>
              </a:rPr>
              <a:t>Материал подготовила </a:t>
            </a:r>
          </a:p>
          <a:p>
            <a:r>
              <a:rPr lang="ru-RU" sz="1600" dirty="0" smtClean="0">
                <a:solidFill>
                  <a:schemeClr val="tx1"/>
                </a:solidFill>
              </a:rPr>
              <a:t>воспитатель гр. «</a:t>
            </a:r>
            <a:r>
              <a:rPr lang="ru-RU" sz="1600" dirty="0" err="1" smtClean="0">
                <a:solidFill>
                  <a:schemeClr val="tx1"/>
                </a:solidFill>
              </a:rPr>
              <a:t>Ежевичка</a:t>
            </a:r>
            <a:r>
              <a:rPr lang="ru-RU" sz="1600" dirty="0" smtClean="0">
                <a:solidFill>
                  <a:schemeClr val="tx1"/>
                </a:solidFill>
              </a:rPr>
              <a:t>»</a:t>
            </a:r>
          </a:p>
          <a:p>
            <a:r>
              <a:rPr lang="ru-RU" sz="1600" dirty="0" smtClean="0">
                <a:solidFill>
                  <a:schemeClr val="tx1"/>
                </a:solidFill>
              </a:rPr>
              <a:t> </a:t>
            </a:r>
            <a:r>
              <a:rPr lang="ru-RU" sz="1600" dirty="0" err="1" smtClean="0">
                <a:solidFill>
                  <a:schemeClr val="tx1"/>
                </a:solidFill>
              </a:rPr>
              <a:t>Переверзева</a:t>
            </a:r>
            <a:r>
              <a:rPr lang="ru-RU" sz="1600" dirty="0" smtClean="0">
                <a:solidFill>
                  <a:schemeClr val="tx1"/>
                </a:solidFill>
              </a:rPr>
              <a:t> Екатерина Александровна</a:t>
            </a:r>
            <a:endParaRPr lang="ru-RU" sz="16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Пользователь\Desktop\Фотографии дс\2019-2020\Сидим дома 2020\Расцветай земля  2020\Переверзева Заплатки 02.jpeg"/>
          <p:cNvPicPr>
            <a:picLocks noChangeAspect="1" noChangeArrowheads="1"/>
          </p:cNvPicPr>
          <p:nvPr/>
        </p:nvPicPr>
        <p:blipFill>
          <a:blip r:embed="rId2"/>
          <a:srcRect/>
          <a:stretch>
            <a:fillRect/>
          </a:stretch>
        </p:blipFill>
        <p:spPr bwMode="auto">
          <a:xfrm>
            <a:off x="857224" y="142852"/>
            <a:ext cx="5728028" cy="4000528"/>
          </a:xfrm>
          <a:prstGeom prst="rect">
            <a:avLst/>
          </a:prstGeom>
          <a:noFill/>
        </p:spPr>
      </p:pic>
      <p:sp>
        <p:nvSpPr>
          <p:cNvPr id="5" name="Заголовок 4"/>
          <p:cNvSpPr>
            <a:spLocks noGrp="1"/>
          </p:cNvSpPr>
          <p:nvPr>
            <p:ph type="title"/>
          </p:nvPr>
        </p:nvSpPr>
        <p:spPr>
          <a:xfrm>
            <a:off x="428596" y="3714752"/>
            <a:ext cx="7639080" cy="2214578"/>
          </a:xfrm>
        </p:spPr>
        <p:txBody>
          <a:bodyPr>
            <a:noAutofit/>
          </a:bodyPr>
          <a:lstStyle/>
          <a:p>
            <a:pPr algn="just" fontAlgn="base"/>
            <a:r>
              <a:rPr lang="ru-RU" sz="1400" b="1" dirty="0" smtClean="0">
                <a:latin typeface="Arial" pitchFamily="34" charset="0"/>
                <a:cs typeface="Arial" pitchFamily="34" charset="0"/>
              </a:rPr>
              <a:t>      Подружиться </a:t>
            </a:r>
            <a:r>
              <a:rPr lang="ru-RU" sz="1400" b="1" dirty="0" smtClean="0">
                <a:latin typeface="Arial" pitchFamily="34" charset="0"/>
                <a:cs typeface="Arial" pitchFamily="34" charset="0"/>
              </a:rPr>
              <a:t>с пластилином можно, и нужно, с 1 годика, ребенку уже под силу разогреть пластилин и расплющить шарик. Но есть такой момент, ребенок в этом возрасте, скорее всего, захочет попробовать пластилин на вкус. В этом случае, стоит сказать малышу, что так делать не надо, и показать, для чего нужен пластилин, слепив из него какую либо поделку. Предприняв несколько попыток попробовать пластилин на вкус, малыш все — таки поймет, что этого не надо делать и начнет изучать пластилин своими </a:t>
            </a:r>
            <a:r>
              <a:rPr lang="ru-RU" sz="1400" b="1" dirty="0" smtClean="0">
                <a:latin typeface="Arial" pitchFamily="34" charset="0"/>
                <a:cs typeface="Arial" pitchFamily="34" charset="0"/>
              </a:rPr>
              <a:t>ручками. </a:t>
            </a:r>
            <a:br>
              <a:rPr lang="ru-RU" sz="1400" b="1" dirty="0" smtClean="0">
                <a:latin typeface="Arial" pitchFamily="34" charset="0"/>
                <a:cs typeface="Arial" pitchFamily="34" charset="0"/>
              </a:rPr>
            </a:br>
            <a:r>
              <a:rPr lang="ru-RU" sz="1400" b="1" dirty="0" smtClean="0">
                <a:latin typeface="Arial" pitchFamily="34" charset="0"/>
                <a:cs typeface="Arial" pitchFamily="34" charset="0"/>
              </a:rPr>
              <a:t> </a:t>
            </a:r>
            <a:r>
              <a:rPr lang="ru-RU" sz="1400" b="1" dirty="0" smtClean="0">
                <a:latin typeface="Arial" pitchFamily="34" charset="0"/>
                <a:cs typeface="Arial" pitchFamily="34" charset="0"/>
              </a:rPr>
              <a:t>     На </a:t>
            </a:r>
            <a:r>
              <a:rPr lang="ru-RU" sz="1400" b="1" dirty="0" smtClean="0">
                <a:latin typeface="Arial" pitchFamily="34" charset="0"/>
                <a:cs typeface="Arial" pitchFamily="34" charset="0"/>
              </a:rPr>
              <a:t>начальном, ознакомительном, этапе мама будет помогать малышу, скатывать маленькие шарики и приклеивать их на бумагу, а малышу останется надавить на эти шарики пальчиком и примять их</a:t>
            </a:r>
            <a:r>
              <a:rPr lang="ru-RU" sz="1400" b="1" dirty="0" smtClean="0">
                <a:latin typeface="Arial" pitchFamily="34" charset="0"/>
                <a:cs typeface="Arial" pitchFamily="34" charset="0"/>
              </a:rPr>
              <a:t>.</a:t>
            </a:r>
            <a:endParaRPr lang="ru-RU"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Пользователь\Desktop\Фотографии дс\2019-2020\Сидим дома 2020\Расцветай земля  2020\Переверзева Заплатки 03.jpeg"/>
          <p:cNvPicPr>
            <a:picLocks noGrp="1" noChangeAspect="1" noChangeArrowheads="1"/>
          </p:cNvPicPr>
          <p:nvPr>
            <p:ph sz="quarter" idx="4294967295"/>
          </p:nvPr>
        </p:nvPicPr>
        <p:blipFill>
          <a:blip r:embed="rId2"/>
          <a:srcRect/>
          <a:stretch>
            <a:fillRect/>
          </a:stretch>
        </p:blipFill>
        <p:spPr bwMode="auto">
          <a:xfrm>
            <a:off x="357158" y="285728"/>
            <a:ext cx="3701039" cy="3857652"/>
          </a:xfrm>
          <a:prstGeom prst="rect">
            <a:avLst/>
          </a:prstGeom>
          <a:noFill/>
        </p:spPr>
      </p:pic>
      <p:sp>
        <p:nvSpPr>
          <p:cNvPr id="5" name="Заголовок 4"/>
          <p:cNvSpPr>
            <a:spLocks noGrp="1"/>
          </p:cNvSpPr>
          <p:nvPr>
            <p:ph type="title"/>
          </p:nvPr>
        </p:nvSpPr>
        <p:spPr>
          <a:xfrm>
            <a:off x="3643306" y="2214554"/>
            <a:ext cx="4752956" cy="2500330"/>
          </a:xfrm>
        </p:spPr>
        <p:txBody>
          <a:bodyPr>
            <a:normAutofit/>
          </a:bodyPr>
          <a:lstStyle/>
          <a:p>
            <a:pPr algn="just"/>
            <a:r>
              <a:rPr lang="ru-RU" sz="1400" dirty="0" smtClean="0">
                <a:latin typeface="Arial" pitchFamily="34" charset="0"/>
                <a:cs typeface="Arial" pitchFamily="34" charset="0"/>
              </a:rPr>
              <a:t>Деткам постарше от 3 лет, тоже интересно это занятие. Только в этом возрасте, детки все стараются делать самостоятельно. Сами разогревают пластилин, сами отрывают маленькие кусочки, из которых потом скатывают маленькие шарики, сами кладут пластилин на бумагу, и сами приклеивают его нажатием пальца</a:t>
            </a:r>
            <a:r>
              <a:rPr lang="ru-RU" sz="1400" dirty="0" smtClean="0">
                <a:latin typeface="Arial" pitchFamily="34" charset="0"/>
                <a:cs typeface="Arial" pitchFamily="34" charset="0"/>
              </a:rPr>
              <a:t>.</a:t>
            </a:r>
            <a:br>
              <a:rPr lang="ru-RU" sz="1400" dirty="0" smtClean="0">
                <a:latin typeface="Arial" pitchFamily="34" charset="0"/>
                <a:cs typeface="Arial" pitchFamily="34" charset="0"/>
              </a:rPr>
            </a:br>
            <a:endParaRPr lang="ru-RU" sz="14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Пользователь\Desktop\Фотографии дс\2019-2020\Сидим дома 2020\Расцветай земля  2020\Переверзева Заплатки 04.jpeg"/>
          <p:cNvPicPr>
            <a:picLocks noChangeAspect="1" noChangeArrowheads="1"/>
          </p:cNvPicPr>
          <p:nvPr/>
        </p:nvPicPr>
        <p:blipFill>
          <a:blip r:embed="rId2"/>
          <a:srcRect/>
          <a:stretch>
            <a:fillRect/>
          </a:stretch>
        </p:blipFill>
        <p:spPr bwMode="auto">
          <a:xfrm>
            <a:off x="3929058" y="285728"/>
            <a:ext cx="4258235" cy="4686312"/>
          </a:xfrm>
          <a:prstGeom prst="rect">
            <a:avLst/>
          </a:prstGeom>
          <a:noFill/>
        </p:spPr>
      </p:pic>
      <p:sp>
        <p:nvSpPr>
          <p:cNvPr id="5" name="Заголовок 4"/>
          <p:cNvSpPr>
            <a:spLocks noGrp="1"/>
          </p:cNvSpPr>
          <p:nvPr>
            <p:ph type="title"/>
          </p:nvPr>
        </p:nvSpPr>
        <p:spPr>
          <a:xfrm>
            <a:off x="357158" y="1357298"/>
            <a:ext cx="4214842" cy="5143536"/>
          </a:xfrm>
        </p:spPr>
        <p:txBody>
          <a:bodyPr>
            <a:normAutofit/>
          </a:bodyPr>
          <a:lstStyle/>
          <a:p>
            <a:pPr algn="just"/>
            <a:r>
              <a:rPr lang="ru-RU" sz="1400" dirty="0" smtClean="0">
                <a:latin typeface="Arial" pitchFamily="34" charset="0"/>
                <a:cs typeface="Arial" pitchFamily="34" charset="0"/>
              </a:rPr>
              <a:t>А вот дети от 5 лет, могут творить настоящие шедевры из пластилина. Они уже могут применять различные тактики, такие как: размазывание, растягивание, скатывание и т.п</a:t>
            </a:r>
            <a:r>
              <a:rPr lang="ru-RU" sz="1400" dirty="0" smtClean="0">
                <a:latin typeface="Arial" pitchFamily="34" charset="0"/>
                <a:cs typeface="Arial" pitchFamily="34" charset="0"/>
              </a:rPr>
              <a:t>.</a:t>
            </a:r>
            <a:br>
              <a:rPr lang="ru-RU" sz="1400" dirty="0" smtClean="0">
                <a:latin typeface="Arial" pitchFamily="34" charset="0"/>
                <a:cs typeface="Arial" pitchFamily="34" charset="0"/>
              </a:rPr>
            </a:br>
            <a:r>
              <a:rPr lang="ru-RU" sz="1400" dirty="0" smtClean="0">
                <a:latin typeface="Arial" pitchFamily="34" charset="0"/>
                <a:cs typeface="Arial" pitchFamily="34" charset="0"/>
              </a:rPr>
              <a:t/>
            </a:r>
            <a:br>
              <a:rPr lang="ru-RU" sz="1400" dirty="0" smtClean="0">
                <a:latin typeface="Arial" pitchFamily="34" charset="0"/>
                <a:cs typeface="Arial" pitchFamily="34" charset="0"/>
              </a:rPr>
            </a:br>
            <a:r>
              <a:rPr lang="ru-RU" sz="1400" dirty="0" smtClean="0">
                <a:latin typeface="Arial" pitchFamily="34" charset="0"/>
                <a:cs typeface="Arial" pitchFamily="34" charset="0"/>
              </a:rPr>
              <a:t> Суть данного творчества заключается в том, чтобы сформировать небольшие шарики из пластилина, после чего их размять и размазать на картоне пальчиками. </a:t>
            </a:r>
            <a:r>
              <a:rPr lang="ru-RU" sz="1400" b="1" dirty="0" smtClean="0">
                <a:latin typeface="Arial" pitchFamily="34" charset="0"/>
                <a:cs typeface="Arial" pitchFamily="34" charset="0"/>
              </a:rPr>
              <a:t>Надо пробовать делать всеми пальчиками, </a:t>
            </a:r>
            <a:r>
              <a:rPr lang="ru-RU" sz="1400" dirty="0" smtClean="0">
                <a:latin typeface="Arial" pitchFamily="34" charset="0"/>
                <a:cs typeface="Arial" pitchFamily="34" charset="0"/>
              </a:rPr>
              <a:t>это очень полезно для мозга ребенка. Но удобней конечно будет, указательным или большим пальцем.</a:t>
            </a:r>
            <a:br>
              <a:rPr lang="ru-RU" sz="1400" dirty="0" smtClean="0">
                <a:latin typeface="Arial" pitchFamily="34" charset="0"/>
                <a:cs typeface="Arial" pitchFamily="34" charset="0"/>
              </a:rPr>
            </a:br>
            <a:r>
              <a:rPr lang="ru-RU" sz="1400" dirty="0" smtClean="0">
                <a:latin typeface="Arial" pitchFamily="34" charset="0"/>
                <a:cs typeface="Arial" pitchFamily="34" charset="0"/>
              </a:rPr>
              <a:t>Работа с пластилином несколько затруднительна для детских пальчиков, поэтому, как только заметили усталость или потерю интереса, сделайте паузу или разминку для пальчиков, отвлекитесь. И самое главное не заставлять!!! Напоминаю, заставлять это не наш метод!!! </a:t>
            </a:r>
            <a:r>
              <a:rPr lang="ru-RU" sz="1400" dirty="0" smtClean="0"/>
              <a:t/>
            </a:r>
            <a:br>
              <a:rPr lang="ru-RU" sz="1400" dirty="0" smtClean="0"/>
            </a:br>
            <a:endParaRPr lang="ru-RU" sz="14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Пользователь\Desktop\Фотографии дс\2019-2020\Сидим дома 2020\Расцветай земля  2020\Переверзева Заплатки 05.jpeg"/>
          <p:cNvPicPr>
            <a:picLocks noChangeAspect="1" noChangeArrowheads="1"/>
          </p:cNvPicPr>
          <p:nvPr/>
        </p:nvPicPr>
        <p:blipFill>
          <a:blip r:embed="rId2"/>
          <a:srcRect/>
          <a:stretch>
            <a:fillRect/>
          </a:stretch>
        </p:blipFill>
        <p:spPr bwMode="auto">
          <a:xfrm>
            <a:off x="642910" y="142852"/>
            <a:ext cx="4079136" cy="4071942"/>
          </a:xfrm>
          <a:prstGeom prst="rect">
            <a:avLst/>
          </a:prstGeom>
          <a:noFill/>
        </p:spPr>
      </p:pic>
      <p:sp>
        <p:nvSpPr>
          <p:cNvPr id="5" name="Заголовок 4"/>
          <p:cNvSpPr>
            <a:spLocks noGrp="1"/>
          </p:cNvSpPr>
          <p:nvPr>
            <p:ph type="title"/>
          </p:nvPr>
        </p:nvSpPr>
        <p:spPr>
          <a:xfrm>
            <a:off x="4572000" y="857232"/>
            <a:ext cx="4071966" cy="4572032"/>
          </a:xfrm>
        </p:spPr>
        <p:txBody>
          <a:bodyPr>
            <a:normAutofit fontScale="90000"/>
          </a:bodyPr>
          <a:lstStyle/>
          <a:p>
            <a:pPr fontAlgn="base">
              <a:buFont typeface="Wingdings" pitchFamily="2" charset="2"/>
              <a:buChar char="v"/>
            </a:pPr>
            <a:r>
              <a:rPr lang="ru-RU" sz="1400" b="1" dirty="0" smtClean="0">
                <a:solidFill>
                  <a:srgbClr val="C00000"/>
                </a:solidFill>
              </a:rPr>
              <a:t>Что нам потребуется для пластилиновых заплаток или пластилиновой аппликации.</a:t>
            </a: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600" dirty="0" smtClean="0"/>
              <a:t>* </a:t>
            </a:r>
            <a:r>
              <a:rPr lang="ru-RU" sz="1600" dirty="0" smtClean="0">
                <a:latin typeface="Arial" pitchFamily="34" charset="0"/>
                <a:cs typeface="Arial" pitchFamily="34" charset="0"/>
              </a:rPr>
              <a:t>Пластилин </a:t>
            </a:r>
            <a:r>
              <a:rPr lang="ru-RU" sz="1600" dirty="0" smtClean="0">
                <a:latin typeface="Arial" pitchFamily="34" charset="0"/>
                <a:cs typeface="Arial" pitchFamily="34" charset="0"/>
              </a:rPr>
              <a:t>(желательно мягкий)</a:t>
            </a:r>
            <a:br>
              <a:rPr lang="ru-RU" sz="1600" dirty="0" smtClean="0">
                <a:latin typeface="Arial" pitchFamily="34" charset="0"/>
                <a:cs typeface="Arial" pitchFamily="34" charset="0"/>
              </a:rPr>
            </a:br>
            <a:r>
              <a:rPr lang="ru-RU" sz="1600" dirty="0" smtClean="0">
                <a:latin typeface="Arial" pitchFamily="34" charset="0"/>
                <a:cs typeface="Arial" pitchFamily="34" charset="0"/>
              </a:rPr>
              <a:t>* Лист </a:t>
            </a:r>
            <a:r>
              <a:rPr lang="ru-RU" sz="1600" dirty="0" smtClean="0">
                <a:latin typeface="Arial" pitchFamily="34" charset="0"/>
                <a:cs typeface="Arial" pitchFamily="34" charset="0"/>
              </a:rPr>
              <a:t>картона или распечатка, которую лучше распечатать на картоне или плотной бумаге, чтобы во время работы лист не мялся. Если нет возможности распечатать, то можно самим нарисовать основу</a:t>
            </a:r>
            <a:r>
              <a:rPr lang="ru-RU" sz="1600" dirty="0" smtClean="0">
                <a:latin typeface="Arial" pitchFamily="34" charset="0"/>
                <a:cs typeface="Arial" pitchFamily="34" charset="0"/>
              </a:rPr>
              <a:t>.</a:t>
            </a:r>
            <a:br>
              <a:rPr lang="ru-RU" sz="1600" dirty="0" smtClean="0">
                <a:latin typeface="Arial" pitchFamily="34" charset="0"/>
                <a:cs typeface="Arial" pitchFamily="34" charset="0"/>
              </a:rPr>
            </a:br>
            <a:r>
              <a:rPr lang="ru-RU" sz="1600" dirty="0" smtClean="0">
                <a:latin typeface="Arial" pitchFamily="34" charset="0"/>
                <a:cs typeface="Arial" pitchFamily="34" charset="0"/>
              </a:rPr>
              <a:t>* Доска </a:t>
            </a:r>
            <a:r>
              <a:rPr lang="ru-RU" sz="1600" dirty="0" smtClean="0">
                <a:latin typeface="Arial" pitchFamily="34" charset="0"/>
                <a:cs typeface="Arial" pitchFamily="34" charset="0"/>
              </a:rPr>
              <a:t>для пластилина, нож для пластилина</a:t>
            </a:r>
            <a:br>
              <a:rPr lang="ru-RU" sz="1600" dirty="0" smtClean="0">
                <a:latin typeface="Arial" pitchFamily="34" charset="0"/>
                <a:cs typeface="Arial" pitchFamily="34" charset="0"/>
              </a:rPr>
            </a:br>
            <a:r>
              <a:rPr lang="ru-RU" sz="1600" dirty="0" smtClean="0">
                <a:latin typeface="Arial" pitchFamily="34" charset="0"/>
                <a:cs typeface="Arial" pitchFamily="34" charset="0"/>
              </a:rPr>
              <a:t>* Салфетки</a:t>
            </a:r>
            <a:r>
              <a:rPr lang="ru-RU" sz="1600" dirty="0" smtClean="0">
                <a:latin typeface="Arial" pitchFamily="34" charset="0"/>
                <a:cs typeface="Arial" pitchFamily="34" charset="0"/>
              </a:rPr>
              <a:t/>
            </a:r>
            <a:br>
              <a:rPr lang="ru-RU" sz="1600" dirty="0" smtClean="0">
                <a:latin typeface="Arial" pitchFamily="34" charset="0"/>
                <a:cs typeface="Arial" pitchFamily="34" charset="0"/>
              </a:rPr>
            </a:br>
            <a:r>
              <a:rPr lang="ru-RU" sz="1600" dirty="0" smtClean="0">
                <a:latin typeface="Arial" pitchFamily="34" charset="0"/>
                <a:cs typeface="Arial" pitchFamily="34" charset="0"/>
              </a:rPr>
              <a:t>* Обязательно</a:t>
            </a:r>
            <a:r>
              <a:rPr lang="ru-RU" sz="1600" dirty="0" smtClean="0">
                <a:latin typeface="Arial" pitchFamily="34" charset="0"/>
                <a:cs typeface="Arial" pitchFamily="34" charset="0"/>
              </a:rPr>
              <a:t>!!! понадобиться Ваше хорошее настроение, чтобы Ваш настрой и позитив передался ребенку.</a:t>
            </a:r>
            <a:br>
              <a:rPr lang="ru-RU" sz="1600" dirty="0" smtClean="0">
                <a:latin typeface="Arial" pitchFamily="34" charset="0"/>
                <a:cs typeface="Arial" pitchFamily="34" charset="0"/>
              </a:rPr>
            </a:br>
            <a:r>
              <a:rPr lang="ru-RU" sz="1600" dirty="0" smtClean="0">
                <a:latin typeface="Arial" pitchFamily="34" charset="0"/>
                <a:cs typeface="Arial" pitchFamily="34" charset="0"/>
              </a:rPr>
              <a:t/>
            </a:r>
            <a:br>
              <a:rPr lang="ru-RU" sz="1600" dirty="0" smtClean="0">
                <a:latin typeface="Arial" pitchFamily="34" charset="0"/>
                <a:cs typeface="Arial" pitchFamily="34" charset="0"/>
              </a:rPr>
            </a:br>
            <a:r>
              <a:rPr lang="ru-RU" sz="1600" dirty="0" smtClean="0">
                <a:latin typeface="Arial" pitchFamily="34" charset="0"/>
                <a:cs typeface="Arial" pitchFamily="34" charset="0"/>
              </a:rPr>
              <a:t>Вместе </a:t>
            </a:r>
            <a:r>
              <a:rPr lang="ru-RU" sz="1600" dirty="0" smtClean="0">
                <a:latin typeface="Arial" pitchFamily="34" charset="0"/>
                <a:cs typeface="Arial" pitchFamily="34" charset="0"/>
              </a:rPr>
              <a:t>Вы проведете отлично семейный досуг и при этом разовьете умственные способности малыша</a:t>
            </a:r>
            <a:r>
              <a:rPr lang="ru-RU" sz="1600" dirty="0" smtClean="0">
                <a:latin typeface="Arial" pitchFamily="34" charset="0"/>
                <a:cs typeface="Arial" pitchFamily="34" charset="0"/>
              </a:rPr>
              <a:t>.</a:t>
            </a:r>
            <a:endParaRPr lang="ru-RU" sz="16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Пользователь\Desktop\Фотографии дс\2019-2020\Сидим дома 2020\Расцветай земля  2020\Переверзева Заплатки 06.jpeg"/>
          <p:cNvPicPr>
            <a:picLocks noChangeAspect="1" noChangeArrowheads="1"/>
          </p:cNvPicPr>
          <p:nvPr/>
        </p:nvPicPr>
        <p:blipFill>
          <a:blip r:embed="rId2"/>
          <a:srcRect/>
          <a:stretch>
            <a:fillRect/>
          </a:stretch>
        </p:blipFill>
        <p:spPr bwMode="auto">
          <a:xfrm>
            <a:off x="5286380" y="0"/>
            <a:ext cx="3429024" cy="4318031"/>
          </a:xfrm>
          <a:prstGeom prst="rect">
            <a:avLst/>
          </a:prstGeom>
          <a:noFill/>
        </p:spPr>
      </p:pic>
      <p:sp>
        <p:nvSpPr>
          <p:cNvPr id="6" name="Заголовок 5"/>
          <p:cNvSpPr>
            <a:spLocks noGrp="1"/>
          </p:cNvSpPr>
          <p:nvPr>
            <p:ph type="title"/>
          </p:nvPr>
        </p:nvSpPr>
        <p:spPr>
          <a:xfrm>
            <a:off x="500034" y="1000108"/>
            <a:ext cx="5400684" cy="5072098"/>
          </a:xfrm>
        </p:spPr>
        <p:txBody>
          <a:bodyPr>
            <a:normAutofit/>
          </a:bodyPr>
          <a:lstStyle/>
          <a:p>
            <a:pPr fontAlgn="base"/>
            <a:r>
              <a:rPr lang="ru-RU" sz="1400" b="1" dirty="0" smtClean="0">
                <a:solidFill>
                  <a:srgbClr val="C00000"/>
                </a:solidFill>
              </a:rPr>
              <a:t>Как </a:t>
            </a:r>
            <a:r>
              <a:rPr lang="ru-RU" sz="1400" b="1" dirty="0" smtClean="0">
                <a:solidFill>
                  <a:srgbClr val="C00000"/>
                </a:solidFill>
              </a:rPr>
              <a:t>делать пластилиновую аппликацию или пластилиновые заплатки:</a:t>
            </a:r>
            <a:r>
              <a:rPr lang="ru-RU" sz="1400" dirty="0" smtClean="0"/>
              <a:t/>
            </a:r>
            <a:br>
              <a:rPr lang="ru-RU" sz="1400" dirty="0" smtClean="0"/>
            </a:br>
            <a:r>
              <a:rPr lang="ru-RU" sz="1400" dirty="0" smtClean="0">
                <a:latin typeface="Arial" pitchFamily="34" charset="0"/>
                <a:cs typeface="Arial" pitchFamily="34" charset="0"/>
              </a:rPr>
              <a:t>1. Распечатайте на цветном принтере на плотной бумаге или картоне шаблон.</a:t>
            </a:r>
            <a:br>
              <a:rPr lang="ru-RU" sz="1400" dirty="0" smtClean="0">
                <a:latin typeface="Arial" pitchFamily="34" charset="0"/>
                <a:cs typeface="Arial" pitchFamily="34" charset="0"/>
              </a:rPr>
            </a:br>
            <a:r>
              <a:rPr lang="ru-RU" sz="1400" dirty="0" smtClean="0">
                <a:latin typeface="Arial" pitchFamily="34" charset="0"/>
                <a:cs typeface="Arial" pitchFamily="34" charset="0"/>
              </a:rPr>
              <a:t>Для многократного использования шаблона можно его </a:t>
            </a:r>
            <a:r>
              <a:rPr lang="ru-RU" sz="1400" dirty="0" err="1" smtClean="0">
                <a:latin typeface="Arial" pitchFamily="34" charset="0"/>
                <a:cs typeface="Arial" pitchFamily="34" charset="0"/>
              </a:rPr>
              <a:t>заламинировать</a:t>
            </a:r>
            <a:r>
              <a:rPr lang="ru-RU" sz="1400" dirty="0" smtClean="0">
                <a:latin typeface="Arial" pitchFamily="34" charset="0"/>
                <a:cs typeface="Arial" pitchFamily="34" charset="0"/>
              </a:rPr>
              <a:t> или обклеить скотчем.</a:t>
            </a:r>
            <a:br>
              <a:rPr lang="ru-RU" sz="1400" dirty="0" smtClean="0">
                <a:latin typeface="Arial" pitchFamily="34" charset="0"/>
                <a:cs typeface="Arial" pitchFamily="34" charset="0"/>
              </a:rPr>
            </a:br>
            <a:r>
              <a:rPr lang="ru-RU" sz="1400" dirty="0" smtClean="0">
                <a:latin typeface="Arial" pitchFamily="34" charset="0"/>
                <a:cs typeface="Arial" pitchFamily="34" charset="0"/>
              </a:rPr>
              <a:t>2. Разогрейте пластилин</a:t>
            </a:r>
            <a:r>
              <a:rPr lang="ru-RU" sz="1400" dirty="0" smtClean="0">
                <a:latin typeface="Arial" pitchFamily="34" charset="0"/>
                <a:cs typeface="Arial" pitchFamily="34" charset="0"/>
              </a:rPr>
              <a:t>.</a:t>
            </a:r>
            <a:r>
              <a:rPr lang="ru-RU" sz="1400" dirty="0" smtClean="0">
                <a:latin typeface="Arial" pitchFamily="34" charset="0"/>
                <a:cs typeface="Arial" pitchFamily="34" charset="0"/>
              </a:rPr>
              <a:t/>
            </a:r>
            <a:br>
              <a:rPr lang="ru-RU" sz="1400" dirty="0" smtClean="0">
                <a:latin typeface="Arial" pitchFamily="34" charset="0"/>
                <a:cs typeface="Arial" pitchFamily="34" charset="0"/>
              </a:rPr>
            </a:br>
            <a:r>
              <a:rPr lang="ru-RU" sz="1400" dirty="0" smtClean="0">
                <a:latin typeface="Arial" pitchFamily="34" charset="0"/>
                <a:cs typeface="Arial" pitchFamily="34" charset="0"/>
              </a:rPr>
              <a:t>3. Оторвите маленькие кусочки пластилина от основного куска и скатайте из них маленькие шарики.</a:t>
            </a:r>
            <a:br>
              <a:rPr lang="ru-RU" sz="1400" dirty="0" smtClean="0">
                <a:latin typeface="Arial" pitchFamily="34" charset="0"/>
                <a:cs typeface="Arial" pitchFamily="34" charset="0"/>
              </a:rPr>
            </a:br>
            <a:r>
              <a:rPr lang="ru-RU" sz="1400" dirty="0" smtClean="0">
                <a:latin typeface="Arial" pitchFamily="34" charset="0"/>
                <a:cs typeface="Arial" pitchFamily="34" charset="0"/>
              </a:rPr>
              <a:t> 4. Разместите их на рисунке в соответствующие места и прижмите их к основе, нужно заклеить кружочки на картине</a:t>
            </a:r>
            <a:r>
              <a:rPr lang="ru-RU" sz="1400" dirty="0" smtClean="0">
                <a:latin typeface="Arial" pitchFamily="34" charset="0"/>
                <a:cs typeface="Arial" pitchFamily="34" charset="0"/>
              </a:rPr>
              <a:t>.</a:t>
            </a:r>
            <a:br>
              <a:rPr lang="ru-RU" sz="1400" dirty="0" smtClean="0">
                <a:latin typeface="Arial" pitchFamily="34" charset="0"/>
                <a:cs typeface="Arial" pitchFamily="34" charset="0"/>
              </a:rPr>
            </a:br>
            <a:r>
              <a:rPr lang="ru-RU" sz="1400" dirty="0" smtClean="0">
                <a:latin typeface="Arial" pitchFamily="34" charset="0"/>
                <a:cs typeface="Arial" pitchFamily="34" charset="0"/>
              </a:rPr>
              <a:t> 5. Любуетесь красивой работой</a:t>
            </a:r>
            <a:r>
              <a:rPr lang="ru-RU" sz="1400" dirty="0" smtClean="0">
                <a:latin typeface="Arial" pitchFamily="34" charset="0"/>
                <a:cs typeface="Arial" pitchFamily="34" charset="0"/>
              </a:rPr>
              <a:t>.</a:t>
            </a:r>
            <a:br>
              <a:rPr lang="ru-RU" sz="1400" dirty="0" smtClean="0">
                <a:latin typeface="Arial" pitchFamily="34" charset="0"/>
                <a:cs typeface="Arial" pitchFamily="34" charset="0"/>
              </a:rPr>
            </a:br>
            <a:r>
              <a:rPr lang="ru-RU" sz="1400" dirty="0" smtClean="0">
                <a:latin typeface="Arial" pitchFamily="34" charset="0"/>
                <a:cs typeface="Arial" pitchFamily="34" charset="0"/>
              </a:rPr>
              <a:t/>
            </a:r>
            <a:br>
              <a:rPr lang="ru-RU" sz="1400" dirty="0" smtClean="0">
                <a:latin typeface="Arial" pitchFamily="34" charset="0"/>
                <a:cs typeface="Arial" pitchFamily="34" charset="0"/>
              </a:rPr>
            </a:br>
            <a:r>
              <a:rPr lang="ru-RU" sz="1400" dirty="0" smtClean="0">
                <a:latin typeface="Arial" pitchFamily="34" charset="0"/>
                <a:cs typeface="Arial" pitchFamily="34" charset="0"/>
              </a:rPr>
              <a:t> </a:t>
            </a:r>
            <a:r>
              <a:rPr lang="ru-RU" sz="1400" b="1" dirty="0" smtClean="0">
                <a:solidFill>
                  <a:srgbClr val="C00000"/>
                </a:solidFill>
                <a:latin typeface="Arial" pitchFamily="34" charset="0"/>
                <a:cs typeface="Arial" pitchFamily="34" charset="0"/>
              </a:rPr>
              <a:t>И хвалите, хвалите и еще раз хвалите малыша!!!</a:t>
            </a:r>
            <a:r>
              <a:rPr lang="ru-RU" sz="1400" dirty="0" smtClean="0">
                <a:latin typeface="Arial" pitchFamily="34" charset="0"/>
                <a:cs typeface="Arial" pitchFamily="34" charset="0"/>
              </a:rPr>
              <a:t/>
            </a:r>
            <a:br>
              <a:rPr lang="ru-RU" sz="1400" dirty="0" smtClean="0">
                <a:latin typeface="Arial" pitchFamily="34" charset="0"/>
                <a:cs typeface="Arial" pitchFamily="34" charset="0"/>
              </a:rPr>
            </a:br>
            <a:r>
              <a:rPr lang="ru-RU" sz="1400" dirty="0" smtClean="0">
                <a:latin typeface="Arial" pitchFamily="34" charset="0"/>
                <a:cs typeface="Arial" pitchFamily="34" charset="0"/>
              </a:rPr>
              <a:t/>
            </a:r>
            <a:br>
              <a:rPr lang="ru-RU" sz="1400" dirty="0" smtClean="0">
                <a:latin typeface="Arial" pitchFamily="34" charset="0"/>
                <a:cs typeface="Arial" pitchFamily="34" charset="0"/>
              </a:rPr>
            </a:br>
            <a:r>
              <a:rPr lang="ru-RU" sz="1400" dirty="0" smtClean="0">
                <a:latin typeface="Arial" pitchFamily="34" charset="0"/>
                <a:cs typeface="Arial" pitchFamily="34" charset="0"/>
              </a:rPr>
              <a:t>Дальше, когда эти действия для ребенка будут простыми, переходите к следующим шагам. Из пластилина можно создавать сказочные и неповторимые картины, увлекательные сюжеты, которые потом можно поместить в рамку и украсить свою комнату.</a:t>
            </a:r>
            <a:br>
              <a:rPr lang="ru-RU" sz="1400" dirty="0" smtClean="0">
                <a:latin typeface="Arial" pitchFamily="34" charset="0"/>
                <a:cs typeface="Arial" pitchFamily="34" charset="0"/>
              </a:rPr>
            </a:br>
            <a:endParaRPr lang="ru-RU" sz="14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TotalTime>
  <Words>194</Words>
  <PresentationFormat>Экран (4:3)</PresentationFormat>
  <Paragraphs>8</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Эркер</vt:lpstr>
      <vt:lpstr>Слайд 1</vt:lpstr>
      <vt:lpstr>      Подружиться с пластилином можно, и нужно, с 1 годика, ребенку уже под силу разогреть пластилин и расплющить шарик. Но есть такой момент, ребенок в этом возрасте, скорее всего, захочет попробовать пластилин на вкус. В этом случае, стоит сказать малышу, что так делать не надо, и показать, для чего нужен пластилин, слепив из него какую либо поделку. Предприняв несколько попыток попробовать пластилин на вкус, малыш все — таки поймет, что этого не надо делать и начнет изучать пластилин своими ручками.        На начальном, ознакомительном, этапе мама будет помогать малышу, скатывать маленькие шарики и приклеивать их на бумагу, а малышу останется надавить на эти шарики пальчиком и примять их.</vt:lpstr>
      <vt:lpstr>Деткам постарше от 3 лет, тоже интересно это занятие. Только в этом возрасте, детки все стараются делать самостоятельно. Сами разогревают пластилин, сами отрывают маленькие кусочки, из которых потом скатывают маленькие шарики, сами кладут пластилин на бумагу, и сами приклеивают его нажатием пальца. </vt:lpstr>
      <vt:lpstr>А вот дети от 5 лет, могут творить настоящие шедевры из пластилина. Они уже могут применять различные тактики, такие как: размазывание, растягивание, скатывание и т.п.   Суть данного творчества заключается в том, чтобы сформировать небольшие шарики из пластилина, после чего их размять и размазать на картоне пальчиками. Надо пробовать делать всеми пальчиками, это очень полезно для мозга ребенка. Но удобней конечно будет, указательным или большим пальцем. Работа с пластилином несколько затруднительна для детских пальчиков, поэтому, как только заметили усталость или потерю интереса, сделайте паузу или разминку для пальчиков, отвлекитесь. И самое главное не заставлять!!! Напоминаю, заставлять это не наш метод!!!  </vt:lpstr>
      <vt:lpstr>Что нам потребуется для пластилиновых заплаток или пластилиновой аппликации.   * Пластилин (желательно мягкий) * Лист картона или распечатка, которую лучше распечатать на картоне или плотной бумаге, чтобы во время работы лист не мялся. Если нет возможности распечатать, то можно самим нарисовать основу. * Доска для пластилина, нож для пластилина * Салфетки * Обязательно!!! понадобиться Ваше хорошее настроение, чтобы Ваш настрой и позитив передался ребенку.  Вместе Вы проведете отлично семейный досуг и при этом разовьете умственные способности малыша.</vt:lpstr>
      <vt:lpstr>Как делать пластилиновую аппликацию или пластилиновые заплатки: 1. Распечатайте на цветном принтере на плотной бумаге или картоне шаблон. Для многократного использования шаблона можно его заламинировать или обклеить скотчем. 2. Разогрейте пластилин. 3. Оторвите маленькие кусочки пластилина от основного куска и скатайте из них маленькие шарики.  4. Разместите их на рисунке в соответствующие места и прижмите их к основе, нужно заклеить кружочки на картине.  5. Любуетесь красивой работой.   И хвалите, хвалите и еще раз хвалите малыша!!!  Дальше, когда эти действия для ребенка будут простыми, переходите к следующим шагам. Из пластилина можно создавать сказочные и неповторимые картины, увлекательные сюжеты, которые потом можно поместить в рамку и украсить свою комнату.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Пользователь</dc:creator>
  <cp:lastModifiedBy>Пользователь</cp:lastModifiedBy>
  <cp:revision>10</cp:revision>
  <dcterms:created xsi:type="dcterms:W3CDTF">2020-05-07T06:24:21Z</dcterms:created>
  <dcterms:modified xsi:type="dcterms:W3CDTF">2020-05-07T06:47:33Z</dcterms:modified>
</cp:coreProperties>
</file>